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6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nb-NO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9692599999999998E-2"/>
          <c:y val="5.5098899999999999E-2"/>
          <c:w val="0.88061500000000004"/>
          <c:h val="0.856199000000000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Series1</c:v>
                </c:pt>
              </c:strCache>
            </c:strRef>
          </c:tx>
          <c:spPr>
            <a:ln w="22225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Sheet1!$A$2:$A$195</c:f>
              <c:strCache>
                <c:ptCount val="194"/>
                <c:pt idx="0">
                  <c:v>1/1/00</c:v>
                </c:pt>
                <c:pt idx="1">
                  <c:v>2/1/00</c:v>
                </c:pt>
                <c:pt idx="2">
                  <c:v>3/1/00</c:v>
                </c:pt>
                <c:pt idx="3">
                  <c:v>4/1/00</c:v>
                </c:pt>
                <c:pt idx="4">
                  <c:v>5/1/00</c:v>
                </c:pt>
                <c:pt idx="5">
                  <c:v>6/1/00</c:v>
                </c:pt>
                <c:pt idx="6">
                  <c:v>7/1/00</c:v>
                </c:pt>
                <c:pt idx="7">
                  <c:v>8/1/00</c:v>
                </c:pt>
                <c:pt idx="8">
                  <c:v>9/1/00</c:v>
                </c:pt>
                <c:pt idx="9">
                  <c:v>10/1/00</c:v>
                </c:pt>
                <c:pt idx="10">
                  <c:v>11/1/00</c:v>
                </c:pt>
                <c:pt idx="11">
                  <c:v>12/1/00</c:v>
                </c:pt>
                <c:pt idx="12">
                  <c:v>1/1/01</c:v>
                </c:pt>
                <c:pt idx="13">
                  <c:v>2/1/01</c:v>
                </c:pt>
                <c:pt idx="14">
                  <c:v>3/1/01</c:v>
                </c:pt>
                <c:pt idx="15">
                  <c:v>4/1/01</c:v>
                </c:pt>
                <c:pt idx="16">
                  <c:v>5/1/01</c:v>
                </c:pt>
                <c:pt idx="17">
                  <c:v>6/1/01</c:v>
                </c:pt>
                <c:pt idx="18">
                  <c:v>7/1/01</c:v>
                </c:pt>
                <c:pt idx="19">
                  <c:v>8/1/01</c:v>
                </c:pt>
                <c:pt idx="20">
                  <c:v>9/1/01</c:v>
                </c:pt>
                <c:pt idx="21">
                  <c:v>10/1/01</c:v>
                </c:pt>
                <c:pt idx="22">
                  <c:v>11/1/01</c:v>
                </c:pt>
                <c:pt idx="23">
                  <c:v>12/1/01</c:v>
                </c:pt>
                <c:pt idx="24">
                  <c:v>1/1/02</c:v>
                </c:pt>
                <c:pt idx="25">
                  <c:v>2/1/02</c:v>
                </c:pt>
                <c:pt idx="26">
                  <c:v>3/1/02</c:v>
                </c:pt>
                <c:pt idx="27">
                  <c:v>4/1/02</c:v>
                </c:pt>
                <c:pt idx="28">
                  <c:v>5/1/02</c:v>
                </c:pt>
                <c:pt idx="29">
                  <c:v>6/1/02</c:v>
                </c:pt>
                <c:pt idx="30">
                  <c:v>7/1/02</c:v>
                </c:pt>
                <c:pt idx="31">
                  <c:v>8/1/02</c:v>
                </c:pt>
                <c:pt idx="32">
                  <c:v>9/1/02</c:v>
                </c:pt>
                <c:pt idx="33">
                  <c:v>10/1/02</c:v>
                </c:pt>
                <c:pt idx="34">
                  <c:v>11/1/02</c:v>
                </c:pt>
                <c:pt idx="35">
                  <c:v>12/1/02</c:v>
                </c:pt>
                <c:pt idx="36">
                  <c:v>1/1/03</c:v>
                </c:pt>
                <c:pt idx="37">
                  <c:v>2/1/03</c:v>
                </c:pt>
                <c:pt idx="38">
                  <c:v>3/1/03</c:v>
                </c:pt>
                <c:pt idx="39">
                  <c:v>4/1/03</c:v>
                </c:pt>
                <c:pt idx="40">
                  <c:v>5/1/03</c:v>
                </c:pt>
                <c:pt idx="41">
                  <c:v>6/1/03</c:v>
                </c:pt>
                <c:pt idx="42">
                  <c:v>7/1/03</c:v>
                </c:pt>
                <c:pt idx="43">
                  <c:v>8/1/03</c:v>
                </c:pt>
                <c:pt idx="44">
                  <c:v>9/1/03</c:v>
                </c:pt>
                <c:pt idx="45">
                  <c:v>10/1/03</c:v>
                </c:pt>
                <c:pt idx="46">
                  <c:v>11/1/03</c:v>
                </c:pt>
                <c:pt idx="47">
                  <c:v>12/1/03</c:v>
                </c:pt>
                <c:pt idx="48">
                  <c:v>1/1/04</c:v>
                </c:pt>
                <c:pt idx="49">
                  <c:v>2/1/04</c:v>
                </c:pt>
                <c:pt idx="50">
                  <c:v>3/1/04</c:v>
                </c:pt>
                <c:pt idx="51">
                  <c:v>4/1/04</c:v>
                </c:pt>
                <c:pt idx="52">
                  <c:v>5/1/04</c:v>
                </c:pt>
                <c:pt idx="53">
                  <c:v>6/1/04</c:v>
                </c:pt>
                <c:pt idx="54">
                  <c:v>7/1/04</c:v>
                </c:pt>
                <c:pt idx="55">
                  <c:v>8/1/04</c:v>
                </c:pt>
                <c:pt idx="56">
                  <c:v>9/1/04</c:v>
                </c:pt>
                <c:pt idx="57">
                  <c:v>10/1/04</c:v>
                </c:pt>
                <c:pt idx="58">
                  <c:v>11/1/04</c:v>
                </c:pt>
                <c:pt idx="59">
                  <c:v>12/1/04</c:v>
                </c:pt>
                <c:pt idx="60">
                  <c:v>1/1/05</c:v>
                </c:pt>
                <c:pt idx="61">
                  <c:v>2/1/05</c:v>
                </c:pt>
                <c:pt idx="62">
                  <c:v>3/1/05</c:v>
                </c:pt>
                <c:pt idx="63">
                  <c:v>4/1/05</c:v>
                </c:pt>
                <c:pt idx="64">
                  <c:v>5/1/05</c:v>
                </c:pt>
                <c:pt idx="65">
                  <c:v>6/1/05</c:v>
                </c:pt>
                <c:pt idx="66">
                  <c:v>7/1/05</c:v>
                </c:pt>
                <c:pt idx="67">
                  <c:v>8/1/05</c:v>
                </c:pt>
                <c:pt idx="68">
                  <c:v>9/1/05</c:v>
                </c:pt>
                <c:pt idx="69">
                  <c:v>10/1/05</c:v>
                </c:pt>
                <c:pt idx="70">
                  <c:v>11/1/05</c:v>
                </c:pt>
                <c:pt idx="71">
                  <c:v>12/1/05</c:v>
                </c:pt>
                <c:pt idx="72">
                  <c:v>1/1/06</c:v>
                </c:pt>
                <c:pt idx="73">
                  <c:v>2/1/06</c:v>
                </c:pt>
                <c:pt idx="74">
                  <c:v>3/1/06</c:v>
                </c:pt>
                <c:pt idx="75">
                  <c:v>4/1/06</c:v>
                </c:pt>
                <c:pt idx="76">
                  <c:v>5/1/06</c:v>
                </c:pt>
                <c:pt idx="77">
                  <c:v>6/1/06</c:v>
                </c:pt>
                <c:pt idx="78">
                  <c:v>7/1/06</c:v>
                </c:pt>
                <c:pt idx="79">
                  <c:v>8/1/06</c:v>
                </c:pt>
                <c:pt idx="80">
                  <c:v>9/1/06</c:v>
                </c:pt>
                <c:pt idx="81">
                  <c:v>10/1/06</c:v>
                </c:pt>
                <c:pt idx="82">
                  <c:v>11/1/06</c:v>
                </c:pt>
                <c:pt idx="83">
                  <c:v>12/1/06</c:v>
                </c:pt>
                <c:pt idx="84">
                  <c:v>1/1/07</c:v>
                </c:pt>
                <c:pt idx="85">
                  <c:v>2/1/07</c:v>
                </c:pt>
                <c:pt idx="86">
                  <c:v>3/1/07</c:v>
                </c:pt>
                <c:pt idx="87">
                  <c:v>4/1/07</c:v>
                </c:pt>
                <c:pt idx="88">
                  <c:v>5/1/07</c:v>
                </c:pt>
                <c:pt idx="89">
                  <c:v>6/1/07</c:v>
                </c:pt>
                <c:pt idx="90">
                  <c:v>7/1/07</c:v>
                </c:pt>
                <c:pt idx="91">
                  <c:v>8/1/07</c:v>
                </c:pt>
                <c:pt idx="92">
                  <c:v>9/1/07</c:v>
                </c:pt>
                <c:pt idx="93">
                  <c:v>10/1/07</c:v>
                </c:pt>
                <c:pt idx="94">
                  <c:v>11/1/07</c:v>
                </c:pt>
                <c:pt idx="95">
                  <c:v>12/1/07</c:v>
                </c:pt>
                <c:pt idx="96">
                  <c:v>1/1/08</c:v>
                </c:pt>
                <c:pt idx="97">
                  <c:v>2/1/08</c:v>
                </c:pt>
                <c:pt idx="98">
                  <c:v>3/1/08</c:v>
                </c:pt>
                <c:pt idx="99">
                  <c:v>4/1/08</c:v>
                </c:pt>
                <c:pt idx="100">
                  <c:v>5/1/08</c:v>
                </c:pt>
                <c:pt idx="101">
                  <c:v>6/1/08</c:v>
                </c:pt>
                <c:pt idx="102">
                  <c:v>7/1/08</c:v>
                </c:pt>
                <c:pt idx="103">
                  <c:v>8/1/08</c:v>
                </c:pt>
                <c:pt idx="104">
                  <c:v>9/1/08</c:v>
                </c:pt>
                <c:pt idx="105">
                  <c:v>10/1/08</c:v>
                </c:pt>
                <c:pt idx="106">
                  <c:v>11/1/08</c:v>
                </c:pt>
                <c:pt idx="107">
                  <c:v>12/1/08</c:v>
                </c:pt>
                <c:pt idx="108">
                  <c:v>1/1/09</c:v>
                </c:pt>
                <c:pt idx="109">
                  <c:v>2/1/09</c:v>
                </c:pt>
                <c:pt idx="110">
                  <c:v>3/1/09</c:v>
                </c:pt>
                <c:pt idx="111">
                  <c:v>4/1/09</c:v>
                </c:pt>
                <c:pt idx="112">
                  <c:v>5/1/09</c:v>
                </c:pt>
                <c:pt idx="113">
                  <c:v>6/1/09</c:v>
                </c:pt>
                <c:pt idx="114">
                  <c:v>7/1/09</c:v>
                </c:pt>
                <c:pt idx="115">
                  <c:v>8/1/09</c:v>
                </c:pt>
                <c:pt idx="116">
                  <c:v>9/1/09</c:v>
                </c:pt>
                <c:pt idx="117">
                  <c:v>10/1/09</c:v>
                </c:pt>
                <c:pt idx="118">
                  <c:v>11/1/09</c:v>
                </c:pt>
                <c:pt idx="119">
                  <c:v>12/1/09</c:v>
                </c:pt>
                <c:pt idx="120">
                  <c:v>1/1/10</c:v>
                </c:pt>
                <c:pt idx="121">
                  <c:v>2/1/10</c:v>
                </c:pt>
                <c:pt idx="122">
                  <c:v>3/1/10</c:v>
                </c:pt>
                <c:pt idx="123">
                  <c:v>4/1/10</c:v>
                </c:pt>
                <c:pt idx="124">
                  <c:v>5/1/10</c:v>
                </c:pt>
                <c:pt idx="125">
                  <c:v>6/1/10</c:v>
                </c:pt>
                <c:pt idx="126">
                  <c:v>7/1/10</c:v>
                </c:pt>
                <c:pt idx="127">
                  <c:v>8/1/10</c:v>
                </c:pt>
                <c:pt idx="128">
                  <c:v>9/1/10</c:v>
                </c:pt>
                <c:pt idx="129">
                  <c:v>10/1/10</c:v>
                </c:pt>
                <c:pt idx="130">
                  <c:v>11/1/10</c:v>
                </c:pt>
                <c:pt idx="131">
                  <c:v>12/1/10</c:v>
                </c:pt>
                <c:pt idx="132">
                  <c:v>1/1/11</c:v>
                </c:pt>
                <c:pt idx="133">
                  <c:v>2/1/11</c:v>
                </c:pt>
                <c:pt idx="134">
                  <c:v>3/1/11</c:v>
                </c:pt>
                <c:pt idx="135">
                  <c:v>4/1/11</c:v>
                </c:pt>
                <c:pt idx="136">
                  <c:v>5/1/11</c:v>
                </c:pt>
                <c:pt idx="137">
                  <c:v>6/1/11</c:v>
                </c:pt>
                <c:pt idx="138">
                  <c:v>7/1/11</c:v>
                </c:pt>
                <c:pt idx="139">
                  <c:v>8/1/11</c:v>
                </c:pt>
                <c:pt idx="140">
                  <c:v>9/1/11</c:v>
                </c:pt>
                <c:pt idx="141">
                  <c:v>10/1/11</c:v>
                </c:pt>
                <c:pt idx="142">
                  <c:v>11/1/11</c:v>
                </c:pt>
                <c:pt idx="143">
                  <c:v>12/1/11</c:v>
                </c:pt>
                <c:pt idx="144">
                  <c:v>1/1/12</c:v>
                </c:pt>
                <c:pt idx="145">
                  <c:v>2/1/12</c:v>
                </c:pt>
                <c:pt idx="146">
                  <c:v>3/1/12</c:v>
                </c:pt>
                <c:pt idx="147">
                  <c:v>4/1/12</c:v>
                </c:pt>
                <c:pt idx="148">
                  <c:v>5/1/12</c:v>
                </c:pt>
                <c:pt idx="149">
                  <c:v>6/1/12</c:v>
                </c:pt>
                <c:pt idx="150">
                  <c:v>7/1/12</c:v>
                </c:pt>
                <c:pt idx="151">
                  <c:v>8/1/12</c:v>
                </c:pt>
                <c:pt idx="152">
                  <c:v>9/1/12</c:v>
                </c:pt>
                <c:pt idx="153">
                  <c:v>10/1/12</c:v>
                </c:pt>
                <c:pt idx="154">
                  <c:v>11/1/12</c:v>
                </c:pt>
                <c:pt idx="155">
                  <c:v>12/1/12</c:v>
                </c:pt>
                <c:pt idx="156">
                  <c:v>1/1/13</c:v>
                </c:pt>
                <c:pt idx="157">
                  <c:v>2/1/13</c:v>
                </c:pt>
                <c:pt idx="158">
                  <c:v>3/1/13</c:v>
                </c:pt>
                <c:pt idx="159">
                  <c:v>4/1/13</c:v>
                </c:pt>
                <c:pt idx="160">
                  <c:v>5/1/13</c:v>
                </c:pt>
                <c:pt idx="161">
                  <c:v>6/1/13</c:v>
                </c:pt>
                <c:pt idx="162">
                  <c:v>7/1/13</c:v>
                </c:pt>
                <c:pt idx="163">
                  <c:v>8/1/13</c:v>
                </c:pt>
                <c:pt idx="164">
                  <c:v>9/1/13</c:v>
                </c:pt>
                <c:pt idx="165">
                  <c:v>10/1/13</c:v>
                </c:pt>
                <c:pt idx="166">
                  <c:v>11/1/13</c:v>
                </c:pt>
                <c:pt idx="167">
                  <c:v>12/1/13</c:v>
                </c:pt>
                <c:pt idx="168">
                  <c:v>1/1/14</c:v>
                </c:pt>
                <c:pt idx="169">
                  <c:v>2/1/14</c:v>
                </c:pt>
                <c:pt idx="170">
                  <c:v>3/1/14</c:v>
                </c:pt>
                <c:pt idx="171">
                  <c:v>4/1/14</c:v>
                </c:pt>
                <c:pt idx="172">
                  <c:v>5/1/14</c:v>
                </c:pt>
                <c:pt idx="173">
                  <c:v>6/1/14</c:v>
                </c:pt>
                <c:pt idx="174">
                  <c:v>7/1/14</c:v>
                </c:pt>
                <c:pt idx="175">
                  <c:v>8/1/14</c:v>
                </c:pt>
                <c:pt idx="176">
                  <c:v>9/1/14</c:v>
                </c:pt>
                <c:pt idx="177">
                  <c:v>10/1/14</c:v>
                </c:pt>
                <c:pt idx="178">
                  <c:v>11/1/14</c:v>
                </c:pt>
                <c:pt idx="179">
                  <c:v>12/1/14</c:v>
                </c:pt>
                <c:pt idx="180">
                  <c:v>1/1/15</c:v>
                </c:pt>
                <c:pt idx="181">
                  <c:v>2/1/15</c:v>
                </c:pt>
                <c:pt idx="182">
                  <c:v>3/1/15</c:v>
                </c:pt>
                <c:pt idx="183">
                  <c:v>4/1/15</c:v>
                </c:pt>
                <c:pt idx="184">
                  <c:v>5/1/15</c:v>
                </c:pt>
                <c:pt idx="185">
                  <c:v>6/1/15</c:v>
                </c:pt>
                <c:pt idx="186">
                  <c:v>7/1/15</c:v>
                </c:pt>
                <c:pt idx="187">
                  <c:v>8/1/15</c:v>
                </c:pt>
                <c:pt idx="188">
                  <c:v>9/1/15</c:v>
                </c:pt>
                <c:pt idx="189">
                  <c:v>10/1/15</c:v>
                </c:pt>
                <c:pt idx="190">
                  <c:v>11/1/15</c:v>
                </c:pt>
                <c:pt idx="191">
                  <c:v>12/1/15</c:v>
                </c:pt>
                <c:pt idx="192">
                  <c:v>1/1/16</c:v>
                </c:pt>
              </c:strCache>
            </c:strRef>
          </c:cat>
          <c:val>
            <c:numRef>
              <c:f>Sheet1!$B$2:$B$195</c:f>
              <c:numCache>
                <c:formatCode>General</c:formatCode>
                <c:ptCount val="193"/>
                <c:pt idx="0">
                  <c:v>23.22</c:v>
                </c:pt>
                <c:pt idx="1">
                  <c:v>24.47</c:v>
                </c:pt>
                <c:pt idx="2">
                  <c:v>23.9</c:v>
                </c:pt>
                <c:pt idx="3">
                  <c:v>22.67</c:v>
                </c:pt>
                <c:pt idx="4">
                  <c:v>26.38</c:v>
                </c:pt>
                <c:pt idx="5">
                  <c:v>27.62</c:v>
                </c:pt>
                <c:pt idx="6">
                  <c:v>24.7</c:v>
                </c:pt>
                <c:pt idx="7">
                  <c:v>29.05</c:v>
                </c:pt>
                <c:pt idx="8">
                  <c:v>28.07</c:v>
                </c:pt>
                <c:pt idx="9">
                  <c:v>30.4</c:v>
                </c:pt>
                <c:pt idx="10">
                  <c:v>28.6</c:v>
                </c:pt>
                <c:pt idx="11">
                  <c:v>19.43</c:v>
                </c:pt>
                <c:pt idx="12">
                  <c:v>23.85</c:v>
                </c:pt>
                <c:pt idx="13">
                  <c:v>23.58</c:v>
                </c:pt>
                <c:pt idx="14">
                  <c:v>22.32</c:v>
                </c:pt>
                <c:pt idx="15">
                  <c:v>24.82</c:v>
                </c:pt>
                <c:pt idx="16">
                  <c:v>26.96</c:v>
                </c:pt>
                <c:pt idx="17">
                  <c:v>23.95</c:v>
                </c:pt>
                <c:pt idx="18">
                  <c:v>23.26</c:v>
                </c:pt>
                <c:pt idx="19">
                  <c:v>26.68</c:v>
                </c:pt>
                <c:pt idx="20">
                  <c:v>21.69</c:v>
                </c:pt>
                <c:pt idx="21">
                  <c:v>19.78</c:v>
                </c:pt>
                <c:pt idx="22">
                  <c:v>18.87</c:v>
                </c:pt>
                <c:pt idx="23">
                  <c:v>19.29</c:v>
                </c:pt>
                <c:pt idx="24">
                  <c:v>19.13</c:v>
                </c:pt>
                <c:pt idx="25">
                  <c:v>20.69</c:v>
                </c:pt>
                <c:pt idx="26">
                  <c:v>25.15</c:v>
                </c:pt>
                <c:pt idx="27">
                  <c:v>26.95</c:v>
                </c:pt>
                <c:pt idx="28">
                  <c:v>23.93</c:v>
                </c:pt>
                <c:pt idx="29">
                  <c:v>25.31</c:v>
                </c:pt>
                <c:pt idx="30">
                  <c:v>26.12</c:v>
                </c:pt>
                <c:pt idx="31">
                  <c:v>27.33</c:v>
                </c:pt>
                <c:pt idx="32">
                  <c:v>29.02</c:v>
                </c:pt>
                <c:pt idx="33">
                  <c:v>25.43</c:v>
                </c:pt>
                <c:pt idx="34">
                  <c:v>25.12</c:v>
                </c:pt>
                <c:pt idx="35">
                  <c:v>31.98</c:v>
                </c:pt>
                <c:pt idx="36">
                  <c:v>32.5</c:v>
                </c:pt>
                <c:pt idx="37">
                  <c:v>33.85</c:v>
                </c:pt>
                <c:pt idx="38">
                  <c:v>28.06</c:v>
                </c:pt>
                <c:pt idx="39">
                  <c:v>23.27</c:v>
                </c:pt>
                <c:pt idx="40">
                  <c:v>25.84</c:v>
                </c:pt>
                <c:pt idx="41">
                  <c:v>27.27</c:v>
                </c:pt>
                <c:pt idx="42">
                  <c:v>28.22</c:v>
                </c:pt>
                <c:pt idx="43">
                  <c:v>30.26</c:v>
                </c:pt>
                <c:pt idx="44">
                  <c:v>28.23</c:v>
                </c:pt>
                <c:pt idx="45">
                  <c:v>27.89</c:v>
                </c:pt>
                <c:pt idx="46">
                  <c:v>28.9</c:v>
                </c:pt>
                <c:pt idx="47">
                  <c:v>29.62</c:v>
                </c:pt>
                <c:pt idx="48">
                  <c:v>29.52</c:v>
                </c:pt>
                <c:pt idx="49">
                  <c:v>32.53</c:v>
                </c:pt>
                <c:pt idx="50">
                  <c:v>32.409999999999997</c:v>
                </c:pt>
                <c:pt idx="51">
                  <c:v>34.299999999999997</c:v>
                </c:pt>
                <c:pt idx="52">
                  <c:v>37.04</c:v>
                </c:pt>
                <c:pt idx="53">
                  <c:v>33.04</c:v>
                </c:pt>
                <c:pt idx="54">
                  <c:v>39.29</c:v>
                </c:pt>
                <c:pt idx="55">
                  <c:v>39.75</c:v>
                </c:pt>
                <c:pt idx="56">
                  <c:v>46.22</c:v>
                </c:pt>
                <c:pt idx="57">
                  <c:v>48.92</c:v>
                </c:pt>
                <c:pt idx="58">
                  <c:v>45.43</c:v>
                </c:pt>
                <c:pt idx="59">
                  <c:v>39.9</c:v>
                </c:pt>
                <c:pt idx="60">
                  <c:v>45.63</c:v>
                </c:pt>
                <c:pt idx="61">
                  <c:v>49.32</c:v>
                </c:pt>
                <c:pt idx="62">
                  <c:v>52.72</c:v>
                </c:pt>
                <c:pt idx="63">
                  <c:v>52.12</c:v>
                </c:pt>
                <c:pt idx="64">
                  <c:v>50.5</c:v>
                </c:pt>
                <c:pt idx="65">
                  <c:v>56.52</c:v>
                </c:pt>
                <c:pt idx="66">
                  <c:v>58.37</c:v>
                </c:pt>
                <c:pt idx="67">
                  <c:v>66.930000000000007</c:v>
                </c:pt>
                <c:pt idx="68">
                  <c:v>63.77</c:v>
                </c:pt>
                <c:pt idx="69">
                  <c:v>59.37</c:v>
                </c:pt>
                <c:pt idx="70">
                  <c:v>54.68</c:v>
                </c:pt>
                <c:pt idx="71">
                  <c:v>57.63</c:v>
                </c:pt>
                <c:pt idx="72">
                  <c:v>66.150000000000006</c:v>
                </c:pt>
                <c:pt idx="73">
                  <c:v>61.58</c:v>
                </c:pt>
                <c:pt idx="74">
                  <c:v>66.22</c:v>
                </c:pt>
                <c:pt idx="75">
                  <c:v>71.400000000000006</c:v>
                </c:pt>
                <c:pt idx="76">
                  <c:v>71.5</c:v>
                </c:pt>
                <c:pt idx="77">
                  <c:v>72.44</c:v>
                </c:pt>
                <c:pt idx="78">
                  <c:v>74.239999999999995</c:v>
                </c:pt>
                <c:pt idx="79">
                  <c:v>70.03</c:v>
                </c:pt>
                <c:pt idx="80">
                  <c:v>62.57</c:v>
                </c:pt>
                <c:pt idx="81">
                  <c:v>59.59</c:v>
                </c:pt>
                <c:pt idx="82">
                  <c:v>62.05</c:v>
                </c:pt>
                <c:pt idx="83">
                  <c:v>60.79</c:v>
                </c:pt>
                <c:pt idx="84">
                  <c:v>54.7</c:v>
                </c:pt>
                <c:pt idx="85">
                  <c:v>61.08</c:v>
                </c:pt>
                <c:pt idx="86">
                  <c:v>66.7</c:v>
                </c:pt>
                <c:pt idx="87">
                  <c:v>68.2</c:v>
                </c:pt>
                <c:pt idx="88">
                  <c:v>67.88</c:v>
                </c:pt>
                <c:pt idx="89">
                  <c:v>70.77</c:v>
                </c:pt>
                <c:pt idx="90">
                  <c:v>75.959999999999994</c:v>
                </c:pt>
                <c:pt idx="91">
                  <c:v>72.099999999999994</c:v>
                </c:pt>
                <c:pt idx="92">
                  <c:v>78.84</c:v>
                </c:pt>
                <c:pt idx="93">
                  <c:v>89.74</c:v>
                </c:pt>
                <c:pt idx="94">
                  <c:v>91.37</c:v>
                </c:pt>
                <c:pt idx="95">
                  <c:v>94.92</c:v>
                </c:pt>
                <c:pt idx="96">
                  <c:v>92.39</c:v>
                </c:pt>
                <c:pt idx="97">
                  <c:v>99.42</c:v>
                </c:pt>
                <c:pt idx="98">
                  <c:v>104.17</c:v>
                </c:pt>
                <c:pt idx="99">
                  <c:v>114.78</c:v>
                </c:pt>
                <c:pt idx="100">
                  <c:v>128.87</c:v>
                </c:pt>
                <c:pt idx="101">
                  <c:v>140.91</c:v>
                </c:pt>
                <c:pt idx="102">
                  <c:v>123.43</c:v>
                </c:pt>
                <c:pt idx="103">
                  <c:v>116.23</c:v>
                </c:pt>
                <c:pt idx="104">
                  <c:v>97.83</c:v>
                </c:pt>
                <c:pt idx="105">
                  <c:v>63.95</c:v>
                </c:pt>
                <c:pt idx="106">
                  <c:v>53.09</c:v>
                </c:pt>
                <c:pt idx="107">
                  <c:v>39.53</c:v>
                </c:pt>
                <c:pt idx="108">
                  <c:v>44.8</c:v>
                </c:pt>
                <c:pt idx="109">
                  <c:v>45.57</c:v>
                </c:pt>
                <c:pt idx="110">
                  <c:v>49.84</c:v>
                </c:pt>
                <c:pt idx="111">
                  <c:v>50.73</c:v>
                </c:pt>
                <c:pt idx="112">
                  <c:v>63.32</c:v>
                </c:pt>
                <c:pt idx="113">
                  <c:v>69.989999999999995</c:v>
                </c:pt>
                <c:pt idx="114">
                  <c:v>68.569999999999993</c:v>
                </c:pt>
                <c:pt idx="115">
                  <c:v>73.099999999999994</c:v>
                </c:pt>
                <c:pt idx="116">
                  <c:v>65.27</c:v>
                </c:pt>
                <c:pt idx="117">
                  <c:v>77.11</c:v>
                </c:pt>
                <c:pt idx="118">
                  <c:v>75.94</c:v>
                </c:pt>
                <c:pt idx="119">
                  <c:v>77.849999999999994</c:v>
                </c:pt>
                <c:pt idx="120">
                  <c:v>72.28</c:v>
                </c:pt>
                <c:pt idx="121">
                  <c:v>76.77</c:v>
                </c:pt>
                <c:pt idx="122">
                  <c:v>81.260000000000005</c:v>
                </c:pt>
                <c:pt idx="123">
                  <c:v>87.25</c:v>
                </c:pt>
                <c:pt idx="124">
                  <c:v>74.790000000000006</c:v>
                </c:pt>
                <c:pt idx="125">
                  <c:v>75.7</c:v>
                </c:pt>
                <c:pt idx="126">
                  <c:v>76.760000000000005</c:v>
                </c:pt>
                <c:pt idx="127">
                  <c:v>76.260000000000005</c:v>
                </c:pt>
                <c:pt idx="128">
                  <c:v>79.260000000000005</c:v>
                </c:pt>
                <c:pt idx="129">
                  <c:v>83.58</c:v>
                </c:pt>
                <c:pt idx="130">
                  <c:v>86.48</c:v>
                </c:pt>
                <c:pt idx="131">
                  <c:v>93.49</c:v>
                </c:pt>
                <c:pt idx="132">
                  <c:v>98.25</c:v>
                </c:pt>
                <c:pt idx="133">
                  <c:v>112.17</c:v>
                </c:pt>
                <c:pt idx="134">
                  <c:v>115.16</c:v>
                </c:pt>
                <c:pt idx="135">
                  <c:v>125.47</c:v>
                </c:pt>
                <c:pt idx="136">
                  <c:v>114.76</c:v>
                </c:pt>
                <c:pt idx="137">
                  <c:v>110.82</c:v>
                </c:pt>
                <c:pt idx="138">
                  <c:v>118.03</c:v>
                </c:pt>
                <c:pt idx="139">
                  <c:v>112.93</c:v>
                </c:pt>
                <c:pt idx="140">
                  <c:v>104.82</c:v>
                </c:pt>
                <c:pt idx="141">
                  <c:v>110.61</c:v>
                </c:pt>
                <c:pt idx="142">
                  <c:v>110.41</c:v>
                </c:pt>
                <c:pt idx="143">
                  <c:v>107.62</c:v>
                </c:pt>
                <c:pt idx="144">
                  <c:v>111.03</c:v>
                </c:pt>
                <c:pt idx="145">
                  <c:v>123.16</c:v>
                </c:pt>
                <c:pt idx="146">
                  <c:v>123.67</c:v>
                </c:pt>
                <c:pt idx="147">
                  <c:v>119.76</c:v>
                </c:pt>
                <c:pt idx="148">
                  <c:v>104.55</c:v>
                </c:pt>
                <c:pt idx="149">
                  <c:v>93.1</c:v>
                </c:pt>
                <c:pt idx="150">
                  <c:v>106.34</c:v>
                </c:pt>
                <c:pt idx="151">
                  <c:v>113.11</c:v>
                </c:pt>
                <c:pt idx="152">
                  <c:v>111.53</c:v>
                </c:pt>
                <c:pt idx="153">
                  <c:v>109.4</c:v>
                </c:pt>
                <c:pt idx="154">
                  <c:v>110.84</c:v>
                </c:pt>
                <c:pt idx="155">
                  <c:v>110.62</c:v>
                </c:pt>
                <c:pt idx="156">
                  <c:v>114.93</c:v>
                </c:pt>
                <c:pt idx="157">
                  <c:v>112.72</c:v>
                </c:pt>
                <c:pt idx="158">
                  <c:v>109.51</c:v>
                </c:pt>
                <c:pt idx="159">
                  <c:v>103.47</c:v>
                </c:pt>
                <c:pt idx="160">
                  <c:v>101.93</c:v>
                </c:pt>
                <c:pt idx="161">
                  <c:v>102.57</c:v>
                </c:pt>
                <c:pt idx="162">
                  <c:v>107.25</c:v>
                </c:pt>
                <c:pt idx="163">
                  <c:v>115.83</c:v>
                </c:pt>
                <c:pt idx="164">
                  <c:v>108.96</c:v>
                </c:pt>
                <c:pt idx="165">
                  <c:v>109.46</c:v>
                </c:pt>
                <c:pt idx="166">
                  <c:v>111.1</c:v>
                </c:pt>
                <c:pt idx="167">
                  <c:v>111.59</c:v>
                </c:pt>
                <c:pt idx="168">
                  <c:v>108.15</c:v>
                </c:pt>
                <c:pt idx="169">
                  <c:v>108.95</c:v>
                </c:pt>
                <c:pt idx="170">
                  <c:v>108.02</c:v>
                </c:pt>
                <c:pt idx="171">
                  <c:v>109.01</c:v>
                </c:pt>
                <c:pt idx="172">
                  <c:v>110.4</c:v>
                </c:pt>
                <c:pt idx="173">
                  <c:v>113.5</c:v>
                </c:pt>
                <c:pt idx="174">
                  <c:v>107.07</c:v>
                </c:pt>
                <c:pt idx="175">
                  <c:v>102.43</c:v>
                </c:pt>
                <c:pt idx="176">
                  <c:v>96.5</c:v>
                </c:pt>
                <c:pt idx="177">
                  <c:v>85.77</c:v>
                </c:pt>
                <c:pt idx="178">
                  <c:v>70.180000000000007</c:v>
                </c:pt>
                <c:pt idx="179">
                  <c:v>57.54</c:v>
                </c:pt>
                <c:pt idx="180">
                  <c:v>52.49</c:v>
                </c:pt>
                <c:pt idx="181">
                  <c:v>62.17</c:v>
                </c:pt>
                <c:pt idx="182">
                  <c:v>55.6</c:v>
                </c:pt>
                <c:pt idx="183">
                  <c:v>64.599999999999994</c:v>
                </c:pt>
                <c:pt idx="184">
                  <c:v>61.86</c:v>
                </c:pt>
                <c:pt idx="185">
                  <c:v>61.18</c:v>
                </c:pt>
                <c:pt idx="186">
                  <c:v>53.52</c:v>
                </c:pt>
                <c:pt idx="187">
                  <c:v>53.03</c:v>
                </c:pt>
                <c:pt idx="188">
                  <c:v>48.41</c:v>
                </c:pt>
                <c:pt idx="189">
                  <c:v>49.397727000000003</c:v>
                </c:pt>
                <c:pt idx="190">
                  <c:v>46.04</c:v>
                </c:pt>
                <c:pt idx="191">
                  <c:v>38.875652000000002</c:v>
                </c:pt>
                <c:pt idx="192">
                  <c:v>32.200000000000003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151544"/>
        <c:axId val="164151936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Series2</c:v>
                </c:pt>
              </c:strCache>
            </c:strRef>
          </c:tx>
          <c:spPr>
            <a:ln w="22225" cap="rnd">
              <a:solidFill>
                <a:srgbClr val="D9E0E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Sheet1!$A$2:$A$195</c:f>
              <c:strCache>
                <c:ptCount val="194"/>
                <c:pt idx="0">
                  <c:v>1/1/00</c:v>
                </c:pt>
                <c:pt idx="1">
                  <c:v>2/1/00</c:v>
                </c:pt>
                <c:pt idx="2">
                  <c:v>3/1/00</c:v>
                </c:pt>
                <c:pt idx="3">
                  <c:v>4/1/00</c:v>
                </c:pt>
                <c:pt idx="4">
                  <c:v>5/1/00</c:v>
                </c:pt>
                <c:pt idx="5">
                  <c:v>6/1/00</c:v>
                </c:pt>
                <c:pt idx="6">
                  <c:v>7/1/00</c:v>
                </c:pt>
                <c:pt idx="7">
                  <c:v>8/1/00</c:v>
                </c:pt>
                <c:pt idx="8">
                  <c:v>9/1/00</c:v>
                </c:pt>
                <c:pt idx="9">
                  <c:v>10/1/00</c:v>
                </c:pt>
                <c:pt idx="10">
                  <c:v>11/1/00</c:v>
                </c:pt>
                <c:pt idx="11">
                  <c:v>12/1/00</c:v>
                </c:pt>
                <c:pt idx="12">
                  <c:v>1/1/01</c:v>
                </c:pt>
                <c:pt idx="13">
                  <c:v>2/1/01</c:v>
                </c:pt>
                <c:pt idx="14">
                  <c:v>3/1/01</c:v>
                </c:pt>
                <c:pt idx="15">
                  <c:v>4/1/01</c:v>
                </c:pt>
                <c:pt idx="16">
                  <c:v>5/1/01</c:v>
                </c:pt>
                <c:pt idx="17">
                  <c:v>6/1/01</c:v>
                </c:pt>
                <c:pt idx="18">
                  <c:v>7/1/01</c:v>
                </c:pt>
                <c:pt idx="19">
                  <c:v>8/1/01</c:v>
                </c:pt>
                <c:pt idx="20">
                  <c:v>9/1/01</c:v>
                </c:pt>
                <c:pt idx="21">
                  <c:v>10/1/01</c:v>
                </c:pt>
                <c:pt idx="22">
                  <c:v>11/1/01</c:v>
                </c:pt>
                <c:pt idx="23">
                  <c:v>12/1/01</c:v>
                </c:pt>
                <c:pt idx="24">
                  <c:v>1/1/02</c:v>
                </c:pt>
                <c:pt idx="25">
                  <c:v>2/1/02</c:v>
                </c:pt>
                <c:pt idx="26">
                  <c:v>3/1/02</c:v>
                </c:pt>
                <c:pt idx="27">
                  <c:v>4/1/02</c:v>
                </c:pt>
                <c:pt idx="28">
                  <c:v>5/1/02</c:v>
                </c:pt>
                <c:pt idx="29">
                  <c:v>6/1/02</c:v>
                </c:pt>
                <c:pt idx="30">
                  <c:v>7/1/02</c:v>
                </c:pt>
                <c:pt idx="31">
                  <c:v>8/1/02</c:v>
                </c:pt>
                <c:pt idx="32">
                  <c:v>9/1/02</c:v>
                </c:pt>
                <c:pt idx="33">
                  <c:v>10/1/02</c:v>
                </c:pt>
                <c:pt idx="34">
                  <c:v>11/1/02</c:v>
                </c:pt>
                <c:pt idx="35">
                  <c:v>12/1/02</c:v>
                </c:pt>
                <c:pt idx="36">
                  <c:v>1/1/03</c:v>
                </c:pt>
                <c:pt idx="37">
                  <c:v>2/1/03</c:v>
                </c:pt>
                <c:pt idx="38">
                  <c:v>3/1/03</c:v>
                </c:pt>
                <c:pt idx="39">
                  <c:v>4/1/03</c:v>
                </c:pt>
                <c:pt idx="40">
                  <c:v>5/1/03</c:v>
                </c:pt>
                <c:pt idx="41">
                  <c:v>6/1/03</c:v>
                </c:pt>
                <c:pt idx="42">
                  <c:v>7/1/03</c:v>
                </c:pt>
                <c:pt idx="43">
                  <c:v>8/1/03</c:v>
                </c:pt>
                <c:pt idx="44">
                  <c:v>9/1/03</c:v>
                </c:pt>
                <c:pt idx="45">
                  <c:v>10/1/03</c:v>
                </c:pt>
                <c:pt idx="46">
                  <c:v>11/1/03</c:v>
                </c:pt>
                <c:pt idx="47">
                  <c:v>12/1/03</c:v>
                </c:pt>
                <c:pt idx="48">
                  <c:v>1/1/04</c:v>
                </c:pt>
                <c:pt idx="49">
                  <c:v>2/1/04</c:v>
                </c:pt>
                <c:pt idx="50">
                  <c:v>3/1/04</c:v>
                </c:pt>
                <c:pt idx="51">
                  <c:v>4/1/04</c:v>
                </c:pt>
                <c:pt idx="52">
                  <c:v>5/1/04</c:v>
                </c:pt>
                <c:pt idx="53">
                  <c:v>6/1/04</c:v>
                </c:pt>
                <c:pt idx="54">
                  <c:v>7/1/04</c:v>
                </c:pt>
                <c:pt idx="55">
                  <c:v>8/1/04</c:v>
                </c:pt>
                <c:pt idx="56">
                  <c:v>9/1/04</c:v>
                </c:pt>
                <c:pt idx="57">
                  <c:v>10/1/04</c:v>
                </c:pt>
                <c:pt idx="58">
                  <c:v>11/1/04</c:v>
                </c:pt>
                <c:pt idx="59">
                  <c:v>12/1/04</c:v>
                </c:pt>
                <c:pt idx="60">
                  <c:v>1/1/05</c:v>
                </c:pt>
                <c:pt idx="61">
                  <c:v>2/1/05</c:v>
                </c:pt>
                <c:pt idx="62">
                  <c:v>3/1/05</c:v>
                </c:pt>
                <c:pt idx="63">
                  <c:v>4/1/05</c:v>
                </c:pt>
                <c:pt idx="64">
                  <c:v>5/1/05</c:v>
                </c:pt>
                <c:pt idx="65">
                  <c:v>6/1/05</c:v>
                </c:pt>
                <c:pt idx="66">
                  <c:v>7/1/05</c:v>
                </c:pt>
                <c:pt idx="67">
                  <c:v>8/1/05</c:v>
                </c:pt>
                <c:pt idx="68">
                  <c:v>9/1/05</c:v>
                </c:pt>
                <c:pt idx="69">
                  <c:v>10/1/05</c:v>
                </c:pt>
                <c:pt idx="70">
                  <c:v>11/1/05</c:v>
                </c:pt>
                <c:pt idx="71">
                  <c:v>12/1/05</c:v>
                </c:pt>
                <c:pt idx="72">
                  <c:v>1/1/06</c:v>
                </c:pt>
                <c:pt idx="73">
                  <c:v>2/1/06</c:v>
                </c:pt>
                <c:pt idx="74">
                  <c:v>3/1/06</c:v>
                </c:pt>
                <c:pt idx="75">
                  <c:v>4/1/06</c:v>
                </c:pt>
                <c:pt idx="76">
                  <c:v>5/1/06</c:v>
                </c:pt>
                <c:pt idx="77">
                  <c:v>6/1/06</c:v>
                </c:pt>
                <c:pt idx="78">
                  <c:v>7/1/06</c:v>
                </c:pt>
                <c:pt idx="79">
                  <c:v>8/1/06</c:v>
                </c:pt>
                <c:pt idx="80">
                  <c:v>9/1/06</c:v>
                </c:pt>
                <c:pt idx="81">
                  <c:v>10/1/06</c:v>
                </c:pt>
                <c:pt idx="82">
                  <c:v>11/1/06</c:v>
                </c:pt>
                <c:pt idx="83">
                  <c:v>12/1/06</c:v>
                </c:pt>
                <c:pt idx="84">
                  <c:v>1/1/07</c:v>
                </c:pt>
                <c:pt idx="85">
                  <c:v>2/1/07</c:v>
                </c:pt>
                <c:pt idx="86">
                  <c:v>3/1/07</c:v>
                </c:pt>
                <c:pt idx="87">
                  <c:v>4/1/07</c:v>
                </c:pt>
                <c:pt idx="88">
                  <c:v>5/1/07</c:v>
                </c:pt>
                <c:pt idx="89">
                  <c:v>6/1/07</c:v>
                </c:pt>
                <c:pt idx="90">
                  <c:v>7/1/07</c:v>
                </c:pt>
                <c:pt idx="91">
                  <c:v>8/1/07</c:v>
                </c:pt>
                <c:pt idx="92">
                  <c:v>9/1/07</c:v>
                </c:pt>
                <c:pt idx="93">
                  <c:v>10/1/07</c:v>
                </c:pt>
                <c:pt idx="94">
                  <c:v>11/1/07</c:v>
                </c:pt>
                <c:pt idx="95">
                  <c:v>12/1/07</c:v>
                </c:pt>
                <c:pt idx="96">
                  <c:v>1/1/08</c:v>
                </c:pt>
                <c:pt idx="97">
                  <c:v>2/1/08</c:v>
                </c:pt>
                <c:pt idx="98">
                  <c:v>3/1/08</c:v>
                </c:pt>
                <c:pt idx="99">
                  <c:v>4/1/08</c:v>
                </c:pt>
                <c:pt idx="100">
                  <c:v>5/1/08</c:v>
                </c:pt>
                <c:pt idx="101">
                  <c:v>6/1/08</c:v>
                </c:pt>
                <c:pt idx="102">
                  <c:v>7/1/08</c:v>
                </c:pt>
                <c:pt idx="103">
                  <c:v>8/1/08</c:v>
                </c:pt>
                <c:pt idx="104">
                  <c:v>9/1/08</c:v>
                </c:pt>
                <c:pt idx="105">
                  <c:v>10/1/08</c:v>
                </c:pt>
                <c:pt idx="106">
                  <c:v>11/1/08</c:v>
                </c:pt>
                <c:pt idx="107">
                  <c:v>12/1/08</c:v>
                </c:pt>
                <c:pt idx="108">
                  <c:v>1/1/09</c:v>
                </c:pt>
                <c:pt idx="109">
                  <c:v>2/1/09</c:v>
                </c:pt>
                <c:pt idx="110">
                  <c:v>3/1/09</c:v>
                </c:pt>
                <c:pt idx="111">
                  <c:v>4/1/09</c:v>
                </c:pt>
                <c:pt idx="112">
                  <c:v>5/1/09</c:v>
                </c:pt>
                <c:pt idx="113">
                  <c:v>6/1/09</c:v>
                </c:pt>
                <c:pt idx="114">
                  <c:v>7/1/09</c:v>
                </c:pt>
                <c:pt idx="115">
                  <c:v>8/1/09</c:v>
                </c:pt>
                <c:pt idx="116">
                  <c:v>9/1/09</c:v>
                </c:pt>
                <c:pt idx="117">
                  <c:v>10/1/09</c:v>
                </c:pt>
                <c:pt idx="118">
                  <c:v>11/1/09</c:v>
                </c:pt>
                <c:pt idx="119">
                  <c:v>12/1/09</c:v>
                </c:pt>
                <c:pt idx="120">
                  <c:v>1/1/10</c:v>
                </c:pt>
                <c:pt idx="121">
                  <c:v>2/1/10</c:v>
                </c:pt>
                <c:pt idx="122">
                  <c:v>3/1/10</c:v>
                </c:pt>
                <c:pt idx="123">
                  <c:v>4/1/10</c:v>
                </c:pt>
                <c:pt idx="124">
                  <c:v>5/1/10</c:v>
                </c:pt>
                <c:pt idx="125">
                  <c:v>6/1/10</c:v>
                </c:pt>
                <c:pt idx="126">
                  <c:v>7/1/10</c:v>
                </c:pt>
                <c:pt idx="127">
                  <c:v>8/1/10</c:v>
                </c:pt>
                <c:pt idx="128">
                  <c:v>9/1/10</c:v>
                </c:pt>
                <c:pt idx="129">
                  <c:v>10/1/10</c:v>
                </c:pt>
                <c:pt idx="130">
                  <c:v>11/1/10</c:v>
                </c:pt>
                <c:pt idx="131">
                  <c:v>12/1/10</c:v>
                </c:pt>
                <c:pt idx="132">
                  <c:v>1/1/11</c:v>
                </c:pt>
                <c:pt idx="133">
                  <c:v>2/1/11</c:v>
                </c:pt>
                <c:pt idx="134">
                  <c:v>3/1/11</c:v>
                </c:pt>
                <c:pt idx="135">
                  <c:v>4/1/11</c:v>
                </c:pt>
                <c:pt idx="136">
                  <c:v>5/1/11</c:v>
                </c:pt>
                <c:pt idx="137">
                  <c:v>6/1/11</c:v>
                </c:pt>
                <c:pt idx="138">
                  <c:v>7/1/11</c:v>
                </c:pt>
                <c:pt idx="139">
                  <c:v>8/1/11</c:v>
                </c:pt>
                <c:pt idx="140">
                  <c:v>9/1/11</c:v>
                </c:pt>
                <c:pt idx="141">
                  <c:v>10/1/11</c:v>
                </c:pt>
                <c:pt idx="142">
                  <c:v>11/1/11</c:v>
                </c:pt>
                <c:pt idx="143">
                  <c:v>12/1/11</c:v>
                </c:pt>
                <c:pt idx="144">
                  <c:v>1/1/12</c:v>
                </c:pt>
                <c:pt idx="145">
                  <c:v>2/1/12</c:v>
                </c:pt>
                <c:pt idx="146">
                  <c:v>3/1/12</c:v>
                </c:pt>
                <c:pt idx="147">
                  <c:v>4/1/12</c:v>
                </c:pt>
                <c:pt idx="148">
                  <c:v>5/1/12</c:v>
                </c:pt>
                <c:pt idx="149">
                  <c:v>6/1/12</c:v>
                </c:pt>
                <c:pt idx="150">
                  <c:v>7/1/12</c:v>
                </c:pt>
                <c:pt idx="151">
                  <c:v>8/1/12</c:v>
                </c:pt>
                <c:pt idx="152">
                  <c:v>9/1/12</c:v>
                </c:pt>
                <c:pt idx="153">
                  <c:v>10/1/12</c:v>
                </c:pt>
                <c:pt idx="154">
                  <c:v>11/1/12</c:v>
                </c:pt>
                <c:pt idx="155">
                  <c:v>12/1/12</c:v>
                </c:pt>
                <c:pt idx="156">
                  <c:v>1/1/13</c:v>
                </c:pt>
                <c:pt idx="157">
                  <c:v>2/1/13</c:v>
                </c:pt>
                <c:pt idx="158">
                  <c:v>3/1/13</c:v>
                </c:pt>
                <c:pt idx="159">
                  <c:v>4/1/13</c:v>
                </c:pt>
                <c:pt idx="160">
                  <c:v>5/1/13</c:v>
                </c:pt>
                <c:pt idx="161">
                  <c:v>6/1/13</c:v>
                </c:pt>
                <c:pt idx="162">
                  <c:v>7/1/13</c:v>
                </c:pt>
                <c:pt idx="163">
                  <c:v>8/1/13</c:v>
                </c:pt>
                <c:pt idx="164">
                  <c:v>9/1/13</c:v>
                </c:pt>
                <c:pt idx="165">
                  <c:v>10/1/13</c:v>
                </c:pt>
                <c:pt idx="166">
                  <c:v>11/1/13</c:v>
                </c:pt>
                <c:pt idx="167">
                  <c:v>12/1/13</c:v>
                </c:pt>
                <c:pt idx="168">
                  <c:v>1/1/14</c:v>
                </c:pt>
                <c:pt idx="169">
                  <c:v>2/1/14</c:v>
                </c:pt>
                <c:pt idx="170">
                  <c:v>3/1/14</c:v>
                </c:pt>
                <c:pt idx="171">
                  <c:v>4/1/14</c:v>
                </c:pt>
                <c:pt idx="172">
                  <c:v>5/1/14</c:v>
                </c:pt>
                <c:pt idx="173">
                  <c:v>6/1/14</c:v>
                </c:pt>
                <c:pt idx="174">
                  <c:v>7/1/14</c:v>
                </c:pt>
                <c:pt idx="175">
                  <c:v>8/1/14</c:v>
                </c:pt>
                <c:pt idx="176">
                  <c:v>9/1/14</c:v>
                </c:pt>
                <c:pt idx="177">
                  <c:v>10/1/14</c:v>
                </c:pt>
                <c:pt idx="178">
                  <c:v>11/1/14</c:v>
                </c:pt>
                <c:pt idx="179">
                  <c:v>12/1/14</c:v>
                </c:pt>
                <c:pt idx="180">
                  <c:v>1/1/15</c:v>
                </c:pt>
                <c:pt idx="181">
                  <c:v>2/1/15</c:v>
                </c:pt>
                <c:pt idx="182">
                  <c:v>3/1/15</c:v>
                </c:pt>
                <c:pt idx="183">
                  <c:v>4/1/15</c:v>
                </c:pt>
                <c:pt idx="184">
                  <c:v>5/1/15</c:v>
                </c:pt>
                <c:pt idx="185">
                  <c:v>6/1/15</c:v>
                </c:pt>
                <c:pt idx="186">
                  <c:v>7/1/15</c:v>
                </c:pt>
                <c:pt idx="187">
                  <c:v>8/1/15</c:v>
                </c:pt>
                <c:pt idx="188">
                  <c:v>9/1/15</c:v>
                </c:pt>
                <c:pt idx="189">
                  <c:v>10/1/15</c:v>
                </c:pt>
                <c:pt idx="190">
                  <c:v>11/1/15</c:v>
                </c:pt>
                <c:pt idx="191">
                  <c:v>12/1/15</c:v>
                </c:pt>
                <c:pt idx="192">
                  <c:v>1/1/16</c:v>
                </c:pt>
              </c:strCache>
            </c:strRef>
          </c:cat>
          <c:val>
            <c:numRef>
              <c:f>Sheet1!$C$2:$C$195</c:f>
              <c:numCache>
                <c:formatCode>General</c:formatCode>
                <c:ptCount val="193"/>
                <c:pt idx="0">
                  <c:v>105.88</c:v>
                </c:pt>
                <c:pt idx="1">
                  <c:v>106.25</c:v>
                </c:pt>
                <c:pt idx="2">
                  <c:v>107.32</c:v>
                </c:pt>
                <c:pt idx="3">
                  <c:v>108.8</c:v>
                </c:pt>
                <c:pt idx="4">
                  <c:v>109.96</c:v>
                </c:pt>
                <c:pt idx="5">
                  <c:v>109.04</c:v>
                </c:pt>
                <c:pt idx="6">
                  <c:v>108.19</c:v>
                </c:pt>
                <c:pt idx="7">
                  <c:v>108.15</c:v>
                </c:pt>
                <c:pt idx="8">
                  <c:v>107.8</c:v>
                </c:pt>
                <c:pt idx="9">
                  <c:v>107.81</c:v>
                </c:pt>
                <c:pt idx="10">
                  <c:v>107.1</c:v>
                </c:pt>
                <c:pt idx="11">
                  <c:v>107.55</c:v>
                </c:pt>
                <c:pt idx="12">
                  <c:v>106.81</c:v>
                </c:pt>
                <c:pt idx="13">
                  <c:v>106.75</c:v>
                </c:pt>
                <c:pt idx="14">
                  <c:v>105.73</c:v>
                </c:pt>
                <c:pt idx="15">
                  <c:v>105.5</c:v>
                </c:pt>
                <c:pt idx="16">
                  <c:v>104.7</c:v>
                </c:pt>
                <c:pt idx="17">
                  <c:v>104.07</c:v>
                </c:pt>
                <c:pt idx="18">
                  <c:v>104.15</c:v>
                </c:pt>
                <c:pt idx="19">
                  <c:v>104.16</c:v>
                </c:pt>
                <c:pt idx="20">
                  <c:v>102.63</c:v>
                </c:pt>
                <c:pt idx="21">
                  <c:v>102.8</c:v>
                </c:pt>
                <c:pt idx="22">
                  <c:v>102.63</c:v>
                </c:pt>
                <c:pt idx="23">
                  <c:v>103.22</c:v>
                </c:pt>
                <c:pt idx="24">
                  <c:v>102.72</c:v>
                </c:pt>
                <c:pt idx="25">
                  <c:v>101.34</c:v>
                </c:pt>
                <c:pt idx="26">
                  <c:v>100.67</c:v>
                </c:pt>
                <c:pt idx="27">
                  <c:v>99.16</c:v>
                </c:pt>
                <c:pt idx="28">
                  <c:v>97.06</c:v>
                </c:pt>
                <c:pt idx="29">
                  <c:v>95.13</c:v>
                </c:pt>
                <c:pt idx="30">
                  <c:v>94.6</c:v>
                </c:pt>
                <c:pt idx="31">
                  <c:v>95.09</c:v>
                </c:pt>
                <c:pt idx="32">
                  <c:v>94.38</c:v>
                </c:pt>
                <c:pt idx="33">
                  <c:v>94.06</c:v>
                </c:pt>
                <c:pt idx="34">
                  <c:v>93.58</c:v>
                </c:pt>
                <c:pt idx="35">
                  <c:v>92.91</c:v>
                </c:pt>
                <c:pt idx="36">
                  <c:v>92.52</c:v>
                </c:pt>
                <c:pt idx="37">
                  <c:v>94.75</c:v>
                </c:pt>
                <c:pt idx="38">
                  <c:v>98.02</c:v>
                </c:pt>
                <c:pt idx="39">
                  <c:v>97.78</c:v>
                </c:pt>
                <c:pt idx="40">
                  <c:v>97.1</c:v>
                </c:pt>
                <c:pt idx="41">
                  <c:v>100.77</c:v>
                </c:pt>
                <c:pt idx="42">
                  <c:v>102.57</c:v>
                </c:pt>
                <c:pt idx="43">
                  <c:v>102.4</c:v>
                </c:pt>
                <c:pt idx="44">
                  <c:v>102.15</c:v>
                </c:pt>
                <c:pt idx="45">
                  <c:v>102.26</c:v>
                </c:pt>
                <c:pt idx="46">
                  <c:v>101.95</c:v>
                </c:pt>
                <c:pt idx="47">
                  <c:v>101.55</c:v>
                </c:pt>
                <c:pt idx="48">
                  <c:v>105.45</c:v>
                </c:pt>
                <c:pt idx="49">
                  <c:v>107.82</c:v>
                </c:pt>
                <c:pt idx="50">
                  <c:v>105.34</c:v>
                </c:pt>
                <c:pt idx="51">
                  <c:v>103</c:v>
                </c:pt>
                <c:pt idx="52">
                  <c:v>101.55</c:v>
                </c:pt>
                <c:pt idx="53">
                  <c:v>102.74</c:v>
                </c:pt>
                <c:pt idx="54">
                  <c:v>104.82</c:v>
                </c:pt>
                <c:pt idx="55">
                  <c:v>103.06</c:v>
                </c:pt>
                <c:pt idx="56">
                  <c:v>103.42</c:v>
                </c:pt>
                <c:pt idx="57">
                  <c:v>101.52</c:v>
                </c:pt>
                <c:pt idx="58">
                  <c:v>100.18</c:v>
                </c:pt>
                <c:pt idx="59">
                  <c:v>100.9</c:v>
                </c:pt>
                <c:pt idx="60">
                  <c:v>100.99</c:v>
                </c:pt>
                <c:pt idx="61">
                  <c:v>102.51</c:v>
                </c:pt>
                <c:pt idx="62">
                  <c:v>100.63</c:v>
                </c:pt>
                <c:pt idx="63">
                  <c:v>100.62</c:v>
                </c:pt>
                <c:pt idx="64">
                  <c:v>99.66</c:v>
                </c:pt>
                <c:pt idx="65">
                  <c:v>98.05</c:v>
                </c:pt>
                <c:pt idx="66">
                  <c:v>97.63</c:v>
                </c:pt>
                <c:pt idx="67">
                  <c:v>97.62</c:v>
                </c:pt>
                <c:pt idx="68">
                  <c:v>96.48</c:v>
                </c:pt>
                <c:pt idx="69">
                  <c:v>96.64</c:v>
                </c:pt>
                <c:pt idx="70">
                  <c:v>96.46</c:v>
                </c:pt>
                <c:pt idx="71">
                  <c:v>98.51</c:v>
                </c:pt>
                <c:pt idx="72">
                  <c:v>99.37</c:v>
                </c:pt>
                <c:pt idx="73">
                  <c:v>99.77</c:v>
                </c:pt>
                <c:pt idx="74">
                  <c:v>98.39</c:v>
                </c:pt>
                <c:pt idx="75">
                  <c:v>96.51</c:v>
                </c:pt>
                <c:pt idx="76">
                  <c:v>95.9</c:v>
                </c:pt>
                <c:pt idx="77">
                  <c:v>96.74</c:v>
                </c:pt>
                <c:pt idx="78">
                  <c:v>97.64</c:v>
                </c:pt>
                <c:pt idx="79">
                  <c:v>98.35</c:v>
                </c:pt>
                <c:pt idx="80">
                  <c:v>101.56</c:v>
                </c:pt>
                <c:pt idx="81">
                  <c:v>103.44</c:v>
                </c:pt>
                <c:pt idx="82">
                  <c:v>101.7</c:v>
                </c:pt>
                <c:pt idx="83">
                  <c:v>100.44</c:v>
                </c:pt>
                <c:pt idx="84">
                  <c:v>102.04</c:v>
                </c:pt>
                <c:pt idx="85">
                  <c:v>99.28</c:v>
                </c:pt>
                <c:pt idx="86">
                  <c:v>99.35</c:v>
                </c:pt>
                <c:pt idx="87">
                  <c:v>98.99</c:v>
                </c:pt>
                <c:pt idx="88">
                  <c:v>99.22</c:v>
                </c:pt>
                <c:pt idx="89">
                  <c:v>98.12</c:v>
                </c:pt>
                <c:pt idx="90">
                  <c:v>96.76</c:v>
                </c:pt>
                <c:pt idx="91">
                  <c:v>97.08</c:v>
                </c:pt>
                <c:pt idx="92">
                  <c:v>95.04</c:v>
                </c:pt>
                <c:pt idx="93">
                  <c:v>93.23</c:v>
                </c:pt>
                <c:pt idx="94">
                  <c:v>95.66</c:v>
                </c:pt>
                <c:pt idx="95">
                  <c:v>95.95</c:v>
                </c:pt>
                <c:pt idx="96">
                  <c:v>94.9</c:v>
                </c:pt>
                <c:pt idx="97">
                  <c:v>94.96</c:v>
                </c:pt>
                <c:pt idx="98">
                  <c:v>94.11</c:v>
                </c:pt>
                <c:pt idx="99">
                  <c:v>93.73</c:v>
                </c:pt>
                <c:pt idx="100">
                  <c:v>92.83</c:v>
                </c:pt>
                <c:pt idx="101">
                  <c:v>94.21</c:v>
                </c:pt>
                <c:pt idx="102">
                  <c:v>94.65</c:v>
                </c:pt>
                <c:pt idx="103">
                  <c:v>94.5</c:v>
                </c:pt>
                <c:pt idx="104">
                  <c:v>96.73</c:v>
                </c:pt>
                <c:pt idx="105">
                  <c:v>102.25</c:v>
                </c:pt>
                <c:pt idx="106">
                  <c:v>104.23</c:v>
                </c:pt>
                <c:pt idx="107">
                  <c:v>108</c:v>
                </c:pt>
                <c:pt idx="108">
                  <c:v>105.79</c:v>
                </c:pt>
                <c:pt idx="109">
                  <c:v>100.79</c:v>
                </c:pt>
                <c:pt idx="110">
                  <c:v>100.04</c:v>
                </c:pt>
                <c:pt idx="111">
                  <c:v>100.44</c:v>
                </c:pt>
                <c:pt idx="112">
                  <c:v>100.96</c:v>
                </c:pt>
                <c:pt idx="113">
                  <c:v>101.91</c:v>
                </c:pt>
                <c:pt idx="114">
                  <c:v>102.15</c:v>
                </c:pt>
                <c:pt idx="115">
                  <c:v>100</c:v>
                </c:pt>
                <c:pt idx="116">
                  <c:v>98.85</c:v>
                </c:pt>
                <c:pt idx="117">
                  <c:v>95.5</c:v>
                </c:pt>
                <c:pt idx="118">
                  <c:v>96.23</c:v>
                </c:pt>
                <c:pt idx="119">
                  <c:v>96.33</c:v>
                </c:pt>
                <c:pt idx="120">
                  <c:v>94.78</c:v>
                </c:pt>
                <c:pt idx="121">
                  <c:v>95.03</c:v>
                </c:pt>
                <c:pt idx="122">
                  <c:v>94.88</c:v>
                </c:pt>
                <c:pt idx="123">
                  <c:v>94.2</c:v>
                </c:pt>
                <c:pt idx="124">
                  <c:v>94.72</c:v>
                </c:pt>
                <c:pt idx="125">
                  <c:v>95.71</c:v>
                </c:pt>
                <c:pt idx="126">
                  <c:v>96.63</c:v>
                </c:pt>
                <c:pt idx="127">
                  <c:v>95.89</c:v>
                </c:pt>
                <c:pt idx="128">
                  <c:v>95.89</c:v>
                </c:pt>
                <c:pt idx="129">
                  <c:v>96.97</c:v>
                </c:pt>
                <c:pt idx="130">
                  <c:v>97.74</c:v>
                </c:pt>
                <c:pt idx="131">
                  <c:v>95.93</c:v>
                </c:pt>
                <c:pt idx="132">
                  <c:v>95.27</c:v>
                </c:pt>
                <c:pt idx="133">
                  <c:v>95.19</c:v>
                </c:pt>
                <c:pt idx="134">
                  <c:v>94.49</c:v>
                </c:pt>
                <c:pt idx="135">
                  <c:v>93.51</c:v>
                </c:pt>
                <c:pt idx="136">
                  <c:v>94.12</c:v>
                </c:pt>
                <c:pt idx="137">
                  <c:v>93.67</c:v>
                </c:pt>
                <c:pt idx="138">
                  <c:v>93.3</c:v>
                </c:pt>
                <c:pt idx="139">
                  <c:v>93.24</c:v>
                </c:pt>
                <c:pt idx="140">
                  <c:v>92.86</c:v>
                </c:pt>
                <c:pt idx="141">
                  <c:v>93.15</c:v>
                </c:pt>
                <c:pt idx="142">
                  <c:v>93.78</c:v>
                </c:pt>
                <c:pt idx="143">
                  <c:v>94.03</c:v>
                </c:pt>
                <c:pt idx="144">
                  <c:v>94.15</c:v>
                </c:pt>
                <c:pt idx="145">
                  <c:v>92.53</c:v>
                </c:pt>
                <c:pt idx="146">
                  <c:v>92.1</c:v>
                </c:pt>
                <c:pt idx="147">
                  <c:v>92.76</c:v>
                </c:pt>
                <c:pt idx="148">
                  <c:v>92.91</c:v>
                </c:pt>
                <c:pt idx="149">
                  <c:v>93.02</c:v>
                </c:pt>
                <c:pt idx="150">
                  <c:v>93.34</c:v>
                </c:pt>
                <c:pt idx="151">
                  <c:v>92.24</c:v>
                </c:pt>
                <c:pt idx="152">
                  <c:v>92.02</c:v>
                </c:pt>
                <c:pt idx="153">
                  <c:v>91.75</c:v>
                </c:pt>
                <c:pt idx="154">
                  <c:v>91.04</c:v>
                </c:pt>
                <c:pt idx="155">
                  <c:v>90.66</c:v>
                </c:pt>
                <c:pt idx="156">
                  <c:v>90.58</c:v>
                </c:pt>
                <c:pt idx="157">
                  <c:v>90.83</c:v>
                </c:pt>
                <c:pt idx="158">
                  <c:v>92.35</c:v>
                </c:pt>
                <c:pt idx="159">
                  <c:v>92.83</c:v>
                </c:pt>
                <c:pt idx="160">
                  <c:v>92.72</c:v>
                </c:pt>
                <c:pt idx="161">
                  <c:v>94.26</c:v>
                </c:pt>
                <c:pt idx="162">
                  <c:v>96.03</c:v>
                </c:pt>
                <c:pt idx="163">
                  <c:v>96.39</c:v>
                </c:pt>
                <c:pt idx="164">
                  <c:v>96.97</c:v>
                </c:pt>
                <c:pt idx="165">
                  <c:v>98.35</c:v>
                </c:pt>
                <c:pt idx="166">
                  <c:v>99.2</c:v>
                </c:pt>
                <c:pt idx="167">
                  <c:v>101.08</c:v>
                </c:pt>
                <c:pt idx="168">
                  <c:v>101.3</c:v>
                </c:pt>
                <c:pt idx="169">
                  <c:v>100.62</c:v>
                </c:pt>
                <c:pt idx="170">
                  <c:v>99.25</c:v>
                </c:pt>
                <c:pt idx="171">
                  <c:v>98.73</c:v>
                </c:pt>
                <c:pt idx="172">
                  <c:v>98.02</c:v>
                </c:pt>
                <c:pt idx="173">
                  <c:v>99.26</c:v>
                </c:pt>
                <c:pt idx="174">
                  <c:v>101.39</c:v>
                </c:pt>
                <c:pt idx="175">
                  <c:v>100.01</c:v>
                </c:pt>
                <c:pt idx="176">
                  <c:v>99.81</c:v>
                </c:pt>
                <c:pt idx="177">
                  <c:v>101.63</c:v>
                </c:pt>
                <c:pt idx="178">
                  <c:v>103.4</c:v>
                </c:pt>
                <c:pt idx="179">
                  <c:v>108.37</c:v>
                </c:pt>
                <c:pt idx="180">
                  <c:v>109.76</c:v>
                </c:pt>
                <c:pt idx="181">
                  <c:v>106.86</c:v>
                </c:pt>
                <c:pt idx="182">
                  <c:v>109.26</c:v>
                </c:pt>
                <c:pt idx="183">
                  <c:v>108.3</c:v>
                </c:pt>
                <c:pt idx="184">
                  <c:v>106.2</c:v>
                </c:pt>
                <c:pt idx="185">
                  <c:v>109.96</c:v>
                </c:pt>
                <c:pt idx="186">
                  <c:v>112.62</c:v>
                </c:pt>
                <c:pt idx="187">
                  <c:v>113.84</c:v>
                </c:pt>
                <c:pt idx="188">
                  <c:v>114.7</c:v>
                </c:pt>
                <c:pt idx="189">
                  <c:v>114.81</c:v>
                </c:pt>
                <c:pt idx="190">
                  <c:v>116.26</c:v>
                </c:pt>
                <c:pt idx="191">
                  <c:v>117.62</c:v>
                </c:pt>
                <c:pt idx="192">
                  <c:v>117.88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152328"/>
        <c:axId val="164152720"/>
      </c:lineChart>
      <c:catAx>
        <c:axId val="164151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Calibri"/>
              </a:defRPr>
            </a:pPr>
            <a:endParaRPr lang="nb-NO"/>
          </a:p>
        </c:txPr>
        <c:crossAx val="164151936"/>
        <c:crosses val="autoZero"/>
        <c:auto val="1"/>
        <c:lblAlgn val="ctr"/>
        <c:lblOffset val="100"/>
        <c:noMultiLvlLbl val="1"/>
      </c:catAx>
      <c:valAx>
        <c:axId val="16415193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4D4D4D"/>
              </a:solidFill>
              <a:prstDash val="solid"/>
              <a:round/>
            </a:ln>
          </c:spPr>
        </c:majorGridlines>
        <c:numFmt formatCode="0.##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Calibri"/>
              </a:defRPr>
            </a:pPr>
            <a:endParaRPr lang="nb-NO"/>
          </a:p>
        </c:txPr>
        <c:crossAx val="164151544"/>
        <c:crosses val="autoZero"/>
        <c:crossBetween val="between"/>
        <c:majorUnit val="40"/>
        <c:minorUnit val="20"/>
      </c:valAx>
      <c:catAx>
        <c:axId val="164152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164152720"/>
        <c:crosses val="autoZero"/>
        <c:auto val="1"/>
        <c:lblAlgn val="ctr"/>
        <c:lblOffset val="100"/>
        <c:noMultiLvlLbl val="1"/>
      </c:catAx>
      <c:valAx>
        <c:axId val="164152720"/>
        <c:scaling>
          <c:orientation val="minMax"/>
          <c:max val="125"/>
          <c:min val="80"/>
        </c:scaling>
        <c:delete val="0"/>
        <c:axPos val="r"/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Calibri"/>
              </a:defRPr>
            </a:pPr>
            <a:endParaRPr lang="nb-NO"/>
          </a:p>
        </c:txPr>
        <c:crossAx val="164152328"/>
        <c:crosses val="max"/>
        <c:crossBetween val="between"/>
        <c:majorUnit val="11.25"/>
        <c:minorUnit val="5.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620975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 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«Skriv et sitat her.»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Titteltekst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381000" indent="-381000">
              <a:buSzPct val="100000"/>
              <a:defRPr>
                <a:solidFill>
                  <a:srgbClr val="000000"/>
                </a:solidFill>
              </a:defRPr>
            </a:lvl1pPr>
            <a:lvl2pPr marL="762000" indent="-381000">
              <a:buSzPct val="100000"/>
              <a:defRPr>
                <a:solidFill>
                  <a:srgbClr val="000000"/>
                </a:solidFill>
              </a:defRPr>
            </a:lvl2pPr>
            <a:lvl3pPr marL="1143000" indent="-381000">
              <a:buSzPct val="100000"/>
              <a:defRPr>
                <a:solidFill>
                  <a:srgbClr val="000000"/>
                </a:solidFill>
              </a:defRPr>
            </a:lvl3pPr>
            <a:lvl4pPr marL="1524000" indent="-381000">
              <a:buSzPct val="100000"/>
              <a:defRPr>
                <a:solidFill>
                  <a:srgbClr val="000000"/>
                </a:solidFill>
              </a:defRPr>
            </a:lvl4pPr>
            <a:lvl5pPr marL="1905000" indent="-381000">
              <a:buSzPct val="100000"/>
              <a:defRPr>
                <a:solidFill>
                  <a:srgbClr val="000000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rsk TEKST MED KULEPUNK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635352" y="7943799"/>
            <a:ext cx="2765108" cy="24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>
            <a:lvl1pPr algn="l" defTabSz="1300480"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Nærings- og fiskeridepartementet</a:t>
            </a:r>
          </a:p>
        </p:txBody>
      </p:sp>
      <p:pic>
        <p:nvPicPr>
          <p:cNvPr id="12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875" y="7951681"/>
            <a:ext cx="192023" cy="23317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 flipH="1">
            <a:off x="654792" y="7833929"/>
            <a:ext cx="1" cy="700472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8767" tIns="48767" rIns="48767" bIns="48767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-101602" y="924559"/>
            <a:ext cx="5937959" cy="31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Norsk mal:Tekst med kulepunkter</a:t>
            </a:r>
          </a:p>
        </p:txBody>
      </p:sp>
      <p:sp>
        <p:nvSpPr>
          <p:cNvPr id="130" name="Shape 130"/>
          <p:cNvSpPr/>
          <p:nvPr/>
        </p:nvSpPr>
        <p:spPr>
          <a:xfrm>
            <a:off x="-2945271" y="6259353"/>
            <a:ext cx="2612251" cy="191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/>
          <a:p>
            <a:pPr algn="l" defTabSz="1300480">
              <a:def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Tips bunntekst:</a:t>
            </a:r>
          </a:p>
          <a:p>
            <a:pPr algn="l" defTabSz="1300480">
              <a:def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 å få sidenummer, dato og tittel på presentasjon:</a:t>
            </a:r>
          </a:p>
          <a:p>
            <a: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Klikk  på</a:t>
            </a:r>
          </a:p>
          <a:p>
            <a: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”Sett Inn” -&gt; Topp og bunntekst</a:t>
            </a:r>
          </a:p>
          <a:p>
            <a: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 Huk av for ønsket tekst.</a:t>
            </a:r>
          </a:p>
        </p:txBody>
      </p:sp>
      <p:sp>
        <p:nvSpPr>
          <p:cNvPr id="131" name="Shape 131"/>
          <p:cNvSpPr/>
          <p:nvPr/>
        </p:nvSpPr>
        <p:spPr>
          <a:xfrm>
            <a:off x="-1639147" y="7603066"/>
            <a:ext cx="1178561" cy="69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1278879" y="1535628"/>
            <a:ext cx="10446108" cy="1219201"/>
          </a:xfrm>
          <a:prstGeom prst="rect">
            <a:avLst/>
          </a:prstGeom>
        </p:spPr>
        <p:txBody>
          <a:bodyPr lIns="48767" tIns="48767" rIns="48767" bIns="48767" anchor="b"/>
          <a:lstStyle>
            <a:lvl1pPr algn="l" defTabSz="1300480"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Titteltekst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half" idx="1"/>
          </p:nvPr>
        </p:nvSpPr>
        <p:spPr>
          <a:xfrm>
            <a:off x="1278879" y="2918183"/>
            <a:ext cx="10446108" cy="4827695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474784" indent="-474784" defTabSz="1300480">
              <a:spcBef>
                <a:spcPts val="800"/>
              </a:spcBef>
              <a:buSzPct val="100000"/>
              <a:buFont typeface="Arial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5825" indent="-428625" defTabSz="1300480">
              <a:spcBef>
                <a:spcPts val="800"/>
              </a:spcBef>
              <a:buSzPct val="100000"/>
              <a:buFont typeface="Arial"/>
              <a:buChar char="–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88472" indent="-374072" defTabSz="1300480">
              <a:spcBef>
                <a:spcPts val="800"/>
              </a:spcBef>
              <a:buSzPct val="100000"/>
              <a:buFont typeface="Arial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3079" indent="-411479" defTabSz="1300480">
              <a:spcBef>
                <a:spcPts val="800"/>
              </a:spcBef>
              <a:buSzPct val="100000"/>
              <a:buFont typeface="Arial"/>
              <a:buChar char="–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indent="-457200" defTabSz="1300480">
              <a:spcBef>
                <a:spcPts val="800"/>
              </a:spcBef>
              <a:buSzPct val="100000"/>
              <a:buFont typeface="Arial"/>
              <a:buChar char="»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12404869" y="7954560"/>
            <a:ext cx="127001" cy="147830"/>
          </a:xfrm>
          <a:prstGeom prst="rect">
            <a:avLst/>
          </a:prstGeom>
        </p:spPr>
        <p:txBody>
          <a:bodyPr lIns="0" tIns="0" rIns="0" bIns="0"/>
          <a:lstStyle>
            <a:lvl1pPr algn="r" defTabSz="1300480"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innho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Titteltekst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rsk Startside m eget bilde Alt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635352" y="7943799"/>
            <a:ext cx="2765108" cy="24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>
            <a:lvl1pPr algn="l" defTabSz="1300480"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Nærings- og fiskeridepartementet</a:t>
            </a:r>
          </a:p>
        </p:txBody>
      </p:sp>
      <p:pic>
        <p:nvPicPr>
          <p:cNvPr id="15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875" y="7951681"/>
            <a:ext cx="192023" cy="23317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 flipH="1">
            <a:off x="654792" y="7833929"/>
            <a:ext cx="1" cy="700472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8767" tIns="48767" rIns="48767" bIns="48767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pic" sz="half" idx="13"/>
          </p:nvPr>
        </p:nvSpPr>
        <p:spPr>
          <a:xfrm>
            <a:off x="-1" y="4709281"/>
            <a:ext cx="13004801" cy="38251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1278719" y="2418926"/>
            <a:ext cx="10444802" cy="1221121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1300480">
              <a:spcBef>
                <a:spcPts val="1000"/>
              </a:spcBef>
              <a:buSzTx/>
              <a:buNone/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81075" indent="-523875" defTabSz="1300480">
              <a:spcBef>
                <a:spcPts val="1000"/>
              </a:spcBef>
              <a:buSzPct val="100000"/>
              <a:buChar char="–"/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indent="-457200" defTabSz="1300480">
              <a:spcBef>
                <a:spcPts val="1000"/>
              </a:spcBef>
              <a:buSzPct val="100000"/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55" name="Shape 155"/>
          <p:cNvSpPr/>
          <p:nvPr/>
        </p:nvSpPr>
        <p:spPr>
          <a:xfrm>
            <a:off x="0" y="933025"/>
            <a:ext cx="4249140" cy="54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Norsk mal: Startside Alternativ 3 – sett inn eget bilde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4"/>
          </p:nvPr>
        </p:nvSpPr>
        <p:spPr>
          <a:xfrm>
            <a:off x="1279419" y="3762765"/>
            <a:ext cx="10444801" cy="307201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130048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5"/>
          </p:nvPr>
        </p:nvSpPr>
        <p:spPr>
          <a:xfrm>
            <a:off x="1279419" y="4147118"/>
            <a:ext cx="10444801" cy="307201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130048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6"/>
          </p:nvPr>
        </p:nvSpPr>
        <p:spPr>
          <a:xfrm>
            <a:off x="1125119" y="1612437"/>
            <a:ext cx="19201" cy="3479041"/>
          </a:xfrm>
          <a:prstGeom prst="rect">
            <a:avLst/>
          </a:prstGeom>
          <a:solidFill>
            <a:srgbClr val="000000"/>
          </a:solidFill>
        </p:spPr>
        <p:txBody>
          <a:bodyPr lIns="48767" tIns="48767" rIns="48767" bIns="48767" anchor="t"/>
          <a:lstStyle/>
          <a:p>
            <a:pPr marL="0" indent="0" defTabSz="1300480">
              <a:spcBef>
                <a:spcPts val="0"/>
              </a:spcBef>
              <a:buSzTx/>
              <a:buNone/>
              <a:defRPr sz="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951" y="1781600"/>
            <a:ext cx="318619" cy="38689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1185599" y="1717489"/>
            <a:ext cx="4971163" cy="59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/>
          <a:p>
            <a:pPr algn="l" defTabSz="1300480">
              <a:lnSpc>
                <a:spcPct val="90000"/>
              </a:lnSpc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Nærings- og</a:t>
            </a:r>
            <a:br/>
            <a:r>
              <a:t>fiskeridepartementet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6285653" y="7999307"/>
            <a:ext cx="3034455" cy="393701"/>
          </a:xfrm>
          <a:prstGeom prst="rect">
            <a:avLst/>
          </a:prstGeom>
        </p:spPr>
        <p:txBody>
          <a:bodyPr lIns="0" tIns="0" rIns="0" bIns="0"/>
          <a:lstStyle>
            <a:lvl1pPr algn="r" defTabSz="1300480"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large pictu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pic" idx="13"/>
          </p:nvPr>
        </p:nvSpPr>
        <p:spPr>
          <a:xfrm>
            <a:off x="2564" y="1852919"/>
            <a:ext cx="13015531" cy="669667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7802880" y="7805698"/>
            <a:ext cx="3034454" cy="393701"/>
          </a:xfrm>
          <a:prstGeom prst="rect">
            <a:avLst/>
          </a:prstGeom>
        </p:spPr>
        <p:txBody>
          <a:bodyPr lIns="0" tIns="0" rIns="0" bIns="0" anchor="ctr"/>
          <a:lstStyle>
            <a:lvl1pPr defTabSz="1360518">
              <a:defRPr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rsk Tekst med utfallende bil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4346" y="1219199"/>
            <a:ext cx="2424852" cy="160193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1549399" y="894079"/>
            <a:ext cx="8102602" cy="27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>
            <a:lvl1pPr algn="l" defTabSz="650240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Norsk mal:1 utfallende bilde</a:t>
            </a:r>
          </a:p>
        </p:txBody>
      </p:sp>
      <p:sp>
        <p:nvSpPr>
          <p:cNvPr id="178" name="Shape 178"/>
          <p:cNvSpPr>
            <a:spLocks noGrp="1"/>
          </p:cNvSpPr>
          <p:nvPr>
            <p:ph type="pic" idx="13"/>
          </p:nvPr>
        </p:nvSpPr>
        <p:spPr>
          <a:xfrm>
            <a:off x="1625599" y="1219201"/>
            <a:ext cx="9753602" cy="65249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10897502" y="7954560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r" defTabSz="650240">
              <a:def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rsk mal Tekst med kulepunk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-1" y="8029188"/>
            <a:ext cx="13004801" cy="505743"/>
          </a:xfrm>
          <a:prstGeom prst="rect">
            <a:avLst/>
          </a:prstGeom>
          <a:solidFill>
            <a:srgbClr val="005F8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866986">
              <a:defRPr sz="3400">
                <a:solidFill>
                  <a:srgbClr val="E6E7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7987365" y="8076883"/>
            <a:ext cx="4507178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>
            <a:spAutoFit/>
          </a:bodyPr>
          <a:lstStyle>
            <a:lvl1pPr algn="r" defTabSz="866986"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Nærings- og fiskeridepartementet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-1" y="8077334"/>
            <a:ext cx="767646" cy="4094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866986"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-101601" y="783999"/>
            <a:ext cx="5937958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866986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3400"/>
            </a:pPr>
            <a:r>
              <a:rPr sz="2200"/>
              <a:t>Norsk mal: Tekst med kulepunkt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1023391" y="1219199"/>
            <a:ext cx="10854779" cy="2047507"/>
          </a:xfrm>
          <a:prstGeom prst="rect">
            <a:avLst/>
          </a:prstGeom>
        </p:spPr>
        <p:txBody>
          <a:bodyPr lIns="0" tIns="0" rIns="0" bIns="0" anchor="b"/>
          <a:lstStyle>
            <a:lvl1pPr algn="l" defTabSz="866986">
              <a:lnSpc>
                <a:spcPct val="90000"/>
              </a:lnSpc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Titteltekst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1023999" y="3484511"/>
            <a:ext cx="10854171" cy="5049890"/>
          </a:xfrm>
          <a:prstGeom prst="rect">
            <a:avLst/>
          </a:prstGeom>
        </p:spPr>
        <p:txBody>
          <a:bodyPr lIns="0" tIns="0" rIns="0" bIns="0" anchor="t"/>
          <a:lstStyle>
            <a:lvl1pPr marL="485775" indent="-485775" defTabSz="866986">
              <a:spcBef>
                <a:spcPts val="900"/>
              </a:spcBef>
              <a:buSzPct val="100000"/>
              <a:buFont typeface="Arial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9625" indent="-539750" defTabSz="866986">
              <a:spcBef>
                <a:spcPts val="900"/>
              </a:spcBef>
              <a:buSzPct val="100000"/>
              <a:buFont typeface="Arial"/>
              <a:buChar char="–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39800" indent="-400050" defTabSz="866986">
              <a:spcBef>
                <a:spcPts val="900"/>
              </a:spcBef>
              <a:buSzPct val="100000"/>
              <a:buFont typeface="Arial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74750" indent="-457200" defTabSz="866986">
              <a:spcBef>
                <a:spcPts val="900"/>
              </a:spcBef>
              <a:buSzPct val="100000"/>
              <a:buFont typeface="Arial"/>
              <a:buChar char="–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52550" indent="-457200" defTabSz="866986">
              <a:spcBef>
                <a:spcPts val="900"/>
              </a:spcBef>
              <a:buSzPct val="100000"/>
              <a:buFont typeface="Arial"/>
              <a:buChar char="»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92" name="Shape 192"/>
          <p:cNvSpPr/>
          <p:nvPr/>
        </p:nvSpPr>
        <p:spPr>
          <a:xfrm>
            <a:off x="-3072837" y="5035337"/>
            <a:ext cx="2612251" cy="3092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Tips bunntekst:</a:t>
            </a:r>
          </a:p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For å sidenummer, dato, og tittel på presentasjon:</a:t>
            </a:r>
          </a:p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Klikk  på</a:t>
            </a:r>
          </a:p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”Sett Inn” -&gt; Topp og bunntekst -&gt; Huk av for ønsket tekst.</a:t>
            </a:r>
          </a:p>
        </p:txBody>
      </p:sp>
      <p:sp>
        <p:nvSpPr>
          <p:cNvPr id="193" name="Shape 193"/>
          <p:cNvSpPr/>
          <p:nvPr/>
        </p:nvSpPr>
        <p:spPr>
          <a:xfrm>
            <a:off x="-1639147" y="7324724"/>
            <a:ext cx="1178561" cy="921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bevel/>
            <a:tailEnd type="triangle"/>
          </a:ln>
        </p:spPr>
        <p:txBody>
          <a:bodyPr lIns="65023" tIns="65023" rIns="65023" bIns="65023" anchor="ctr"/>
          <a:lstStyle/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KST MED KULEPUNK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-1" y="8029188"/>
            <a:ext cx="13004801" cy="505743"/>
          </a:xfrm>
          <a:prstGeom prst="rect">
            <a:avLst/>
          </a:prstGeom>
          <a:solidFill>
            <a:srgbClr val="005F8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866986">
              <a:defRPr sz="3400">
                <a:solidFill>
                  <a:srgbClr val="E6E7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7987365" y="8076883"/>
            <a:ext cx="4507178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>
            <a:spAutoFit/>
          </a:bodyPr>
          <a:lstStyle>
            <a:lvl1pPr algn="r" defTabSz="866986"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Nærings- og fiskeridepartementet</a:t>
            </a:r>
          </a:p>
        </p:txBody>
      </p:sp>
      <p:sp>
        <p:nvSpPr>
          <p:cNvPr id="202" name="Shape 202"/>
          <p:cNvSpPr/>
          <p:nvPr/>
        </p:nvSpPr>
        <p:spPr>
          <a:xfrm>
            <a:off x="-101601" y="924559"/>
            <a:ext cx="5937958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866986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3400"/>
            </a:pPr>
            <a:r>
              <a:rPr sz="2200"/>
              <a:t>Norsk mal:Tekst med kulepunkter</a:t>
            </a:r>
          </a:p>
        </p:txBody>
      </p:sp>
      <p:sp>
        <p:nvSpPr>
          <p:cNvPr id="203" name="Shape 203"/>
          <p:cNvSpPr/>
          <p:nvPr/>
        </p:nvSpPr>
        <p:spPr>
          <a:xfrm>
            <a:off x="-3072837" y="5886027"/>
            <a:ext cx="2612251" cy="3422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Tips bunntekst:</a:t>
            </a:r>
          </a:p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For å få  bort sidenummer, dato, samt redigere tittel på presentasjon:</a:t>
            </a:r>
          </a:p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Klikk  på</a:t>
            </a:r>
          </a:p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”Sett Inn” -&gt; Topp og bunntekst -&gt; Huk av for ønsket tekst.</a:t>
            </a:r>
          </a:p>
        </p:txBody>
      </p:sp>
      <p:sp>
        <p:nvSpPr>
          <p:cNvPr id="204" name="Shape 204"/>
          <p:cNvSpPr/>
          <p:nvPr/>
        </p:nvSpPr>
        <p:spPr>
          <a:xfrm>
            <a:off x="-1639147" y="7603066"/>
            <a:ext cx="1178561" cy="69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bevel/>
            <a:tailEnd type="triangle"/>
          </a:ln>
        </p:spPr>
        <p:txBody>
          <a:bodyPr lIns="65023" tIns="65023" rIns="65023" bIns="65023" anchor="ctr"/>
          <a:lstStyle/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1023391" y="1219199"/>
            <a:ext cx="10854779" cy="1535630"/>
          </a:xfrm>
          <a:prstGeom prst="rect">
            <a:avLst/>
          </a:prstGeom>
        </p:spPr>
        <p:txBody>
          <a:bodyPr lIns="0" tIns="0" rIns="0" bIns="0" anchor="b"/>
          <a:lstStyle>
            <a:lvl1pPr algn="l" defTabSz="866986">
              <a:lnSpc>
                <a:spcPct val="90000"/>
              </a:lnSpc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Titteltekst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xfrm>
            <a:off x="1023999" y="2918182"/>
            <a:ext cx="10854171" cy="5616219"/>
          </a:xfrm>
          <a:prstGeom prst="rect">
            <a:avLst/>
          </a:prstGeom>
        </p:spPr>
        <p:txBody>
          <a:bodyPr lIns="0" tIns="0" rIns="0" bIns="0" anchor="t"/>
          <a:lstStyle>
            <a:lvl1pPr marL="485775" indent="-485775" defTabSz="866986">
              <a:spcBef>
                <a:spcPts val="900"/>
              </a:spcBef>
              <a:buSzPct val="100000"/>
              <a:buFont typeface="Arial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9625" indent="-539750" defTabSz="866986">
              <a:spcBef>
                <a:spcPts val="900"/>
              </a:spcBef>
              <a:buSzPct val="100000"/>
              <a:buFont typeface="Arial"/>
              <a:buChar char="–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39800" indent="-400050" defTabSz="866986">
              <a:spcBef>
                <a:spcPts val="900"/>
              </a:spcBef>
              <a:buSzPct val="100000"/>
              <a:buFont typeface="Arial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74750" indent="-457200" defTabSz="866986">
              <a:spcBef>
                <a:spcPts val="900"/>
              </a:spcBef>
              <a:buSzPct val="100000"/>
              <a:buFont typeface="Arial"/>
              <a:buChar char="–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52550" indent="-457200" defTabSz="866986">
              <a:spcBef>
                <a:spcPts val="900"/>
              </a:spcBef>
              <a:buSzPct val="100000"/>
              <a:buFont typeface="Arial"/>
              <a:buChar char="»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xfrm>
            <a:off x="-1" y="8077334"/>
            <a:ext cx="767646" cy="4094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866986"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-3124765" y="2917615"/>
            <a:ext cx="2612248" cy="2432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Tips bokmål stavekontroll:</a:t>
            </a:r>
          </a:p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Klikk fane ”se gjennom”, klikk i tekstfeltet og huk av for bokmål under ”språk”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kst med 1 bil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-1" y="8029188"/>
            <a:ext cx="13004801" cy="505743"/>
          </a:xfrm>
          <a:prstGeom prst="rect">
            <a:avLst/>
          </a:prstGeom>
          <a:solidFill>
            <a:srgbClr val="005F8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866986">
              <a:defRPr sz="3400">
                <a:solidFill>
                  <a:srgbClr val="E6E7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7987365" y="8076883"/>
            <a:ext cx="4507178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>
            <a:spAutoFit/>
          </a:bodyPr>
          <a:lstStyle>
            <a:lvl1pPr algn="r" defTabSz="866986"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Nærings- og fiskeridepartementet</a:t>
            </a:r>
          </a:p>
        </p:txBody>
      </p:sp>
      <p:sp>
        <p:nvSpPr>
          <p:cNvPr id="217" name="Shape 217"/>
          <p:cNvSpPr/>
          <p:nvPr/>
        </p:nvSpPr>
        <p:spPr>
          <a:xfrm>
            <a:off x="-101602" y="894079"/>
            <a:ext cx="10803469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866986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3400"/>
            </a:pPr>
            <a:r>
              <a:rPr sz="2200"/>
              <a:t>Norsk mal: Tekst med kulepunkter - 1 vertikalt bilde</a:t>
            </a:r>
          </a:p>
        </p:txBody>
      </p:sp>
      <p:sp>
        <p:nvSpPr>
          <p:cNvPr id="218" name="Shape 218"/>
          <p:cNvSpPr/>
          <p:nvPr/>
        </p:nvSpPr>
        <p:spPr>
          <a:xfrm>
            <a:off x="-3278294" y="6871548"/>
            <a:ext cx="2867379" cy="1441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Tips  bilde:</a:t>
            </a:r>
          </a:p>
          <a:p>
            <a:pPr algn="l" defTabSz="866986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00"/>
              <a:t>For best oppløsning anbefales jpg og png-format</a:t>
            </a:r>
          </a:p>
        </p:txBody>
      </p:sp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1023391" y="1219199"/>
            <a:ext cx="9063408" cy="1535630"/>
          </a:xfrm>
          <a:prstGeom prst="rect">
            <a:avLst/>
          </a:prstGeom>
        </p:spPr>
        <p:txBody>
          <a:bodyPr lIns="0" tIns="0" rIns="0" bIns="0" anchor="b"/>
          <a:lstStyle>
            <a:lvl1pPr algn="l" defTabSz="866986">
              <a:lnSpc>
                <a:spcPct val="90000"/>
              </a:lnSpc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Titteltekst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1023999" y="2918182"/>
            <a:ext cx="9062800" cy="5616219"/>
          </a:xfrm>
          <a:prstGeom prst="rect">
            <a:avLst/>
          </a:prstGeom>
        </p:spPr>
        <p:txBody>
          <a:bodyPr lIns="0" tIns="0" rIns="0" bIns="0" anchor="t"/>
          <a:lstStyle>
            <a:lvl1pPr marL="485775" indent="-485775" defTabSz="866986">
              <a:spcBef>
                <a:spcPts val="900"/>
              </a:spcBef>
              <a:buSzPct val="100000"/>
              <a:buFont typeface="Arial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9625" indent="-539750" defTabSz="866986">
              <a:spcBef>
                <a:spcPts val="900"/>
              </a:spcBef>
              <a:buSzPct val="100000"/>
              <a:buFont typeface="Arial"/>
              <a:buChar char="–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39800" indent="-400050" defTabSz="866986">
              <a:spcBef>
                <a:spcPts val="900"/>
              </a:spcBef>
              <a:buSzPct val="100000"/>
              <a:buFont typeface="Arial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74750" indent="-457200" defTabSz="866986">
              <a:spcBef>
                <a:spcPts val="900"/>
              </a:spcBef>
              <a:buSzPct val="100000"/>
              <a:buFont typeface="Arial"/>
              <a:buChar char="–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52550" indent="-457200" defTabSz="866986">
              <a:spcBef>
                <a:spcPts val="900"/>
              </a:spcBef>
              <a:buSzPct val="100000"/>
              <a:buFont typeface="Arial"/>
              <a:buChar char="»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-1" y="8077334"/>
            <a:ext cx="767646" cy="4094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866986"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tel og innho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/>
        </p:nvSpPr>
        <p:spPr>
          <a:xfrm>
            <a:off x="866986" y="1950719"/>
            <a:ext cx="11270828" cy="1"/>
          </a:xfrm>
          <a:prstGeom prst="line">
            <a:avLst/>
          </a:prstGeom>
          <a:ln w="25400">
            <a:solidFill>
              <a:srgbClr val="77A4E2"/>
            </a:solidFill>
          </a:ln>
        </p:spPr>
        <p:txBody>
          <a:bodyPr lIns="50800" tIns="50800" rIns="50800" bIns="50800" anchor="ctr"/>
          <a:lstStyle/>
          <a:p>
            <a:pPr algn="l" defTabSz="65024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758613" y="-1"/>
            <a:ext cx="11487574" cy="1950721"/>
          </a:xfrm>
          <a:prstGeom prst="rect">
            <a:avLst/>
          </a:prstGeom>
        </p:spPr>
        <p:txBody>
          <a:bodyPr lIns="72248" tIns="72248" rIns="72248" bIns="72248" anchor="b"/>
          <a:lstStyle>
            <a:lvl1pPr algn="r" defTabSz="1300480">
              <a:defRPr sz="4400" b="1">
                <a:solidFill>
                  <a:srgbClr val="77A4E2"/>
                </a:solidFill>
                <a:uFill>
                  <a:solidFill>
                    <a:srgbClr val="77A4E2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Titteltekst</a:t>
            </a: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xfrm>
            <a:off x="9320107" y="9040141"/>
            <a:ext cx="3034454" cy="259223"/>
          </a:xfrm>
          <a:prstGeom prst="rect">
            <a:avLst/>
          </a:prstGeom>
        </p:spPr>
        <p:txBody>
          <a:bodyPr wrap="square" lIns="0" tIns="0" rIns="0" bIns="0"/>
          <a:lstStyle>
            <a:lvl1pPr algn="r" defTabSz="1300480">
              <a:spcBef>
                <a:spcPts val="400"/>
              </a:spcBef>
              <a:buSzPct val="100000"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lysbil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Titteltekst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xfrm>
            <a:off x="12105250" y="9114112"/>
            <a:ext cx="249310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Titteltekst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12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83" r="82"/>
          <a:stretch>
            <a:fillRect/>
          </a:stretch>
        </p:blipFill>
        <p:spPr>
          <a:xfrm>
            <a:off x="0" y="1215401"/>
            <a:ext cx="13018095" cy="7334192"/>
          </a:xfrm>
          <a:prstGeom prst="rect">
            <a:avLst/>
          </a:prstGeom>
        </p:spPr>
      </p:pic>
      <p:sp>
        <p:nvSpPr>
          <p:cNvPr id="250" name="Shape 250"/>
          <p:cNvSpPr/>
          <p:nvPr/>
        </p:nvSpPr>
        <p:spPr>
          <a:xfrm>
            <a:off x="3738099" y="311150"/>
            <a:ext cx="702720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000000"/>
                </a:solidFill>
              </a:defRPr>
            </a:lvl1pPr>
          </a:lstStyle>
          <a:p>
            <a:r>
              <a:t>Tromskonferansen 2016</a:t>
            </a:r>
          </a:p>
        </p:txBody>
      </p:sp>
      <p:sp>
        <p:nvSpPr>
          <p:cNvPr id="251" name="Shape 251"/>
          <p:cNvSpPr/>
          <p:nvPr/>
        </p:nvSpPr>
        <p:spPr>
          <a:xfrm>
            <a:off x="1619072" y="8775700"/>
            <a:ext cx="102613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Frank Bakke-Jensen, Stortingsrepresentant Høyre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0066" y="1206499"/>
            <a:ext cx="9862427" cy="6785717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3967911" y="474131"/>
            <a:ext cx="50689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Havbruk den nye oljen?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1022774" y="1219199"/>
            <a:ext cx="10854779" cy="12192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>
              <a:defRPr sz="5600"/>
            </a:pPr>
            <a:r>
              <a:rPr sz="6000"/>
              <a:t>Handlingsregel for vekst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sz="half" idx="1"/>
          </p:nvPr>
        </p:nvSpPr>
        <p:spPr>
          <a:xfrm>
            <a:off x="796326" y="2651309"/>
            <a:ext cx="9353396" cy="5055896"/>
          </a:xfrm>
          <a:prstGeom prst="rect">
            <a:avLst/>
          </a:prstGeom>
        </p:spPr>
        <p:txBody>
          <a:bodyPr/>
          <a:lstStyle/>
          <a:p>
            <a:pPr marL="421544" indent="-421544" defTabSz="615560">
              <a:spcBef>
                <a:spcPts val="700"/>
              </a:spcBef>
              <a:defRPr sz="2556"/>
            </a:pPr>
            <a:r>
              <a:rPr sz="3124" u="sng"/>
              <a:t>Vekst</a:t>
            </a:r>
            <a:r>
              <a:rPr sz="3124"/>
              <a:t> </a:t>
            </a:r>
          </a:p>
          <a:p>
            <a:pPr marL="659994" lvl="1" indent="-468383" defTabSz="615560">
              <a:spcBef>
                <a:spcPts val="700"/>
              </a:spcBef>
              <a:defRPr sz="2414"/>
            </a:pPr>
            <a:r>
              <a:rPr sz="3124"/>
              <a:t>knyttes til en handlingsregel basert på et system med miljøindikatorer i produksjonsområder</a:t>
            </a:r>
            <a:br>
              <a:rPr sz="3124"/>
            </a:br>
            <a:endParaRPr sz="2840"/>
          </a:p>
          <a:p>
            <a:pPr marL="421544" indent="-421544" defTabSz="615560">
              <a:spcBef>
                <a:spcPts val="700"/>
              </a:spcBef>
              <a:defRPr sz="2556"/>
            </a:pPr>
            <a:r>
              <a:rPr sz="3124" u="sng"/>
              <a:t>Forutsigbarhet</a:t>
            </a:r>
            <a:r>
              <a:rPr sz="3124"/>
              <a:t>: </a:t>
            </a:r>
          </a:p>
          <a:p>
            <a:pPr marL="659994" lvl="1" indent="-468383" defTabSz="615560">
              <a:spcBef>
                <a:spcPts val="700"/>
              </a:spcBef>
              <a:defRPr sz="2414"/>
            </a:pPr>
            <a:r>
              <a:rPr sz="3124"/>
              <a:t>kjente kriterier </a:t>
            </a:r>
          </a:p>
          <a:p>
            <a:pPr marL="659994" lvl="1" indent="-468383" defTabSz="615560">
              <a:spcBef>
                <a:spcPts val="700"/>
              </a:spcBef>
              <a:defRPr sz="2414"/>
            </a:pPr>
            <a:r>
              <a:rPr sz="3124"/>
              <a:t>hvor ofte </a:t>
            </a:r>
          </a:p>
          <a:p>
            <a:pPr marL="659994" lvl="1" indent="-468383" defTabSz="615560">
              <a:spcBef>
                <a:spcPts val="800"/>
              </a:spcBef>
              <a:defRPr sz="2414"/>
            </a:pPr>
            <a:r>
              <a:rPr sz="3124"/>
              <a:t>hvor mye </a:t>
            </a:r>
            <a:br>
              <a:rPr sz="3124"/>
            </a:br>
            <a:r>
              <a:rPr sz="3124"/>
              <a:t/>
            </a:r>
            <a:br>
              <a:rPr sz="3124"/>
            </a:br>
            <a:endParaRPr sz="3124"/>
          </a:p>
        </p:txBody>
      </p:sp>
      <p:pic>
        <p:nvPicPr>
          <p:cNvPr id="314" name="image8.jpeg" descr="_DSC5456Previewlarge.jpg"/>
          <p:cNvPicPr>
            <a:picLocks noChangeAspect="1"/>
          </p:cNvPicPr>
          <p:nvPr/>
        </p:nvPicPr>
        <p:blipFill>
          <a:blip r:embed="rId2">
            <a:extLst/>
          </a:blip>
          <a:srcRect l="61615" t="2984" r="16096"/>
          <a:stretch>
            <a:fillRect/>
          </a:stretch>
        </p:blipFill>
        <p:spPr>
          <a:xfrm>
            <a:off x="9881975" y="1219199"/>
            <a:ext cx="3122826" cy="6806751"/>
          </a:xfrm>
          <a:prstGeom prst="rect">
            <a:avLst/>
          </a:prstGeom>
          <a:ln w="12700">
            <a:solidFill>
              <a:srgbClr val="000000"/>
            </a:solidFill>
            <a:bevel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1023391" y="1535628"/>
            <a:ext cx="9063408" cy="12192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pPr>
              <a:defRPr sz="5600"/>
            </a:pPr>
            <a:r>
              <a:rPr sz="6000"/>
              <a:t>Produksjonsområde</a:t>
            </a:r>
          </a:p>
        </p:txBody>
      </p:sp>
      <p:sp>
        <p:nvSpPr>
          <p:cNvPr id="317" name="Shape 317"/>
          <p:cNvSpPr>
            <a:spLocks noGrp="1"/>
          </p:cNvSpPr>
          <p:nvPr>
            <p:ph type="body" sz="half" idx="1"/>
          </p:nvPr>
        </p:nvSpPr>
        <p:spPr>
          <a:xfrm>
            <a:off x="758613" y="2754828"/>
            <a:ext cx="9328185" cy="4716205"/>
          </a:xfrm>
          <a:prstGeom prst="rect">
            <a:avLst/>
          </a:prstGeom>
        </p:spPr>
        <p:txBody>
          <a:bodyPr/>
          <a:lstStyle/>
          <a:p>
            <a:pPr marL="408050" indent="-408050" defTabSz="728268">
              <a:lnSpc>
                <a:spcPct val="90000"/>
              </a:lnSpc>
              <a:spcBef>
                <a:spcPts val="700"/>
              </a:spcBef>
              <a:defRPr sz="3024"/>
            </a:pPr>
            <a:endParaRPr/>
          </a:p>
          <a:p>
            <a:pPr marL="498729" indent="-498729" defTabSz="728268">
              <a:lnSpc>
                <a:spcPct val="90000"/>
              </a:lnSpc>
              <a:defRPr sz="3024"/>
            </a:pPr>
            <a:r>
              <a:rPr sz="3696"/>
              <a:t>Hver tillatelse knyttes til et produksjonsområde</a:t>
            </a:r>
            <a:br>
              <a:rPr sz="3696"/>
            </a:br>
            <a:endParaRPr sz="3696"/>
          </a:p>
          <a:p>
            <a:pPr marL="498729" indent="-498729" defTabSz="728268">
              <a:lnSpc>
                <a:spcPct val="90000"/>
              </a:lnSpc>
              <a:defRPr sz="3024"/>
            </a:pPr>
            <a:r>
              <a:rPr sz="3696"/>
              <a:t>Geografisk område der miljøpåvirkningene kan måles</a:t>
            </a:r>
            <a:br>
              <a:rPr sz="3696"/>
            </a:br>
            <a:endParaRPr sz="3696"/>
          </a:p>
          <a:p>
            <a:pPr marL="498729" indent="-498729" defTabSz="728268">
              <a:lnSpc>
                <a:spcPct val="90000"/>
              </a:lnSpc>
              <a:defRPr sz="3024"/>
            </a:pPr>
            <a:r>
              <a:rPr sz="3696"/>
              <a:t>Havforskningsinstituttet anbefaler 11 til 13 områder langs kysten</a:t>
            </a:r>
          </a:p>
        </p:txBody>
      </p:sp>
      <p:grpSp>
        <p:nvGrpSpPr>
          <p:cNvPr id="320" name="Group 320" descr="kart-akvakultur.jpg"/>
          <p:cNvGrpSpPr/>
          <p:nvPr/>
        </p:nvGrpSpPr>
        <p:grpSpPr>
          <a:xfrm>
            <a:off x="10240000" y="1219199"/>
            <a:ext cx="2764801" cy="6759152"/>
            <a:chOff x="0" y="0"/>
            <a:chExt cx="2764800" cy="6759150"/>
          </a:xfrm>
        </p:grpSpPr>
        <p:sp>
          <p:nvSpPr>
            <p:cNvPr id="318" name="Shape 318"/>
            <p:cNvSpPr/>
            <p:nvPr/>
          </p:nvSpPr>
          <p:spPr>
            <a:xfrm>
              <a:off x="0" y="0"/>
              <a:ext cx="2764801" cy="6759151"/>
            </a:xfrm>
            <a:prstGeom prst="rect">
              <a:avLst/>
            </a:prstGeom>
            <a:solidFill>
              <a:srgbClr val="DADBDD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866986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319" name="image9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64801" cy="6759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/>
          </p:cNvSpPr>
          <p:nvPr>
            <p:ph type="title"/>
          </p:nvPr>
        </p:nvSpPr>
        <p:spPr>
          <a:xfrm>
            <a:off x="-1" y="1219198"/>
            <a:ext cx="13004801" cy="171849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000000"/>
            </a:solidFill>
            <a:bevel/>
          </a:ln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t>Kunnskapsbasert forvaltningsmodell for bærekraftig vekst</a:t>
            </a:r>
          </a:p>
        </p:txBody>
      </p:sp>
      <p:sp>
        <p:nvSpPr>
          <p:cNvPr id="323" name="Shape 323"/>
          <p:cNvSpPr>
            <a:spLocks noGrp="1"/>
          </p:cNvSpPr>
          <p:nvPr>
            <p:ph type="body" sz="half" idx="1"/>
          </p:nvPr>
        </p:nvSpPr>
        <p:spPr>
          <a:xfrm>
            <a:off x="2825020" y="3216365"/>
            <a:ext cx="9761768" cy="4596824"/>
          </a:xfrm>
          <a:prstGeom prst="rect">
            <a:avLst/>
          </a:prstGeom>
        </p:spPr>
        <p:txBody>
          <a:bodyPr/>
          <a:lstStyle/>
          <a:p>
            <a:pPr marL="1067308" lvl="1" indent="-829817" defTabSz="1525896">
              <a:lnSpc>
                <a:spcPct val="90000"/>
              </a:lnSpc>
              <a:buChar char="•"/>
              <a:defRPr sz="2640"/>
            </a:pPr>
            <a:r>
              <a:rPr sz="3872" u="sng"/>
              <a:t>Uakseptabel miljøpåvirkning</a:t>
            </a:r>
            <a:r>
              <a:rPr sz="3872"/>
              <a:t>: </a:t>
            </a:r>
            <a:br>
              <a:rPr sz="3872"/>
            </a:br>
            <a:r>
              <a:rPr sz="3872"/>
              <a:t>Kapasiteten bør reduseres</a:t>
            </a:r>
          </a:p>
          <a:p>
            <a:pPr marL="803275" lvl="1" indent="-565784" defTabSz="1525896">
              <a:lnSpc>
                <a:spcPct val="90000"/>
              </a:lnSpc>
              <a:spcBef>
                <a:spcPts val="600"/>
              </a:spcBef>
              <a:buChar char="•"/>
              <a:defRPr sz="2640"/>
            </a:pPr>
            <a:endParaRPr sz="4224"/>
          </a:p>
          <a:p>
            <a:pPr marL="1067308" lvl="1" indent="-829817" defTabSz="1525896">
              <a:lnSpc>
                <a:spcPct val="90000"/>
              </a:lnSpc>
              <a:buChar char="•"/>
              <a:defRPr sz="2640"/>
            </a:pPr>
            <a:r>
              <a:rPr sz="3872" u="sng"/>
              <a:t>Moderat miljøpåvirkning:</a:t>
            </a:r>
            <a:br>
              <a:rPr sz="3872" u="sng"/>
            </a:br>
            <a:r>
              <a:rPr sz="3872"/>
              <a:t>Kapasiteten bør fryses</a:t>
            </a:r>
          </a:p>
          <a:p>
            <a:pPr marL="803275" lvl="1" indent="-565784" defTabSz="1525896">
              <a:lnSpc>
                <a:spcPct val="90000"/>
              </a:lnSpc>
              <a:spcBef>
                <a:spcPts val="600"/>
              </a:spcBef>
              <a:buChar char="•"/>
              <a:defRPr sz="2640"/>
            </a:pPr>
            <a:endParaRPr sz="4224"/>
          </a:p>
          <a:p>
            <a:pPr marL="1067308" lvl="1" indent="-829817" defTabSz="1525896">
              <a:lnSpc>
                <a:spcPct val="90000"/>
              </a:lnSpc>
              <a:buChar char="•"/>
              <a:defRPr sz="2640"/>
            </a:pPr>
            <a:r>
              <a:rPr sz="3872" u="sng"/>
              <a:t>Akseptabel miljøpåvirkning:</a:t>
            </a:r>
            <a:br>
              <a:rPr sz="3872" u="sng"/>
            </a:br>
            <a:r>
              <a:rPr sz="3872"/>
              <a:t>Vekst bør tilbys</a:t>
            </a:r>
          </a:p>
        </p:txBody>
      </p:sp>
      <p:pic>
        <p:nvPicPr>
          <p:cNvPr id="324" name="imag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097" y="3495040"/>
            <a:ext cx="2631925" cy="4003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-1375645" y="-684778"/>
            <a:ext cx="10464801" cy="24384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Inntekter fra Havbruksfondet</a:t>
            </a:r>
          </a:p>
        </p:txBody>
      </p:sp>
      <p:sp>
        <p:nvSpPr>
          <p:cNvPr id="327" name="Shape 3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8" name="85C51B8B-417C-467F-A8A1-502F663B3433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7894" y="1752746"/>
            <a:ext cx="5810033" cy="7746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410C7BE1-91F6-43B1-B856-0E94918E255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3811" y="4104627"/>
            <a:ext cx="6085889" cy="3042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2053" y="878"/>
            <a:ext cx="14687505" cy="9791669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xfrm>
            <a:off x="-734682" y="-862515"/>
            <a:ext cx="11054082" cy="3571031"/>
          </a:xfrm>
          <a:prstGeom prst="rect">
            <a:avLst/>
          </a:prstGeom>
          <a:effectLst>
            <a:outerShdw blurRad="63500" dist="50800" dir="81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sz="4800" b="1"/>
            </a:lvl1pPr>
          </a:lstStyle>
          <a:p>
            <a:r>
              <a:t>Hva må til for at vi skal lykkes?</a:t>
            </a:r>
          </a:p>
        </p:txBody>
      </p:sp>
      <p:sp>
        <p:nvSpPr>
          <p:cNvPr id="333" name="Shape 333"/>
          <p:cNvSpPr/>
          <p:nvPr/>
        </p:nvSpPr>
        <p:spPr>
          <a:xfrm>
            <a:off x="1689519" y="1467881"/>
            <a:ext cx="11076599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90144" indent="-690144">
              <a:buSzPct val="75000"/>
              <a:buChar char="-"/>
              <a:defRPr sz="5900">
                <a:solidFill>
                  <a:srgbClr val="274EFA"/>
                </a:solidFill>
              </a:defRPr>
            </a:lvl1pPr>
          </a:lstStyle>
          <a:p>
            <a:r>
              <a:t>Arealplanlegging, utdannelse, infrastruktur, kapital, gode lokalsamfunn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3" name="Chart 253"/>
          <p:cNvGraphicFramePr/>
          <p:nvPr/>
        </p:nvGraphicFramePr>
        <p:xfrm>
          <a:off x="2399809" y="2898910"/>
          <a:ext cx="7691860" cy="3687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" name="Shape 254"/>
          <p:cNvSpPr/>
          <p:nvPr/>
        </p:nvSpPr>
        <p:spPr>
          <a:xfrm>
            <a:off x="7136098" y="5847214"/>
            <a:ext cx="1209675" cy="66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/>
          <a:p>
            <a:pPr algn="l" defTabSz="65024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Kronekurs, </a:t>
            </a:r>
            <a:r>
              <a:rPr sz="1800"/>
              <a:t>høyre akse</a:t>
            </a:r>
          </a:p>
        </p:txBody>
      </p:sp>
      <p:sp>
        <p:nvSpPr>
          <p:cNvPr id="255" name="Shape 255"/>
          <p:cNvSpPr/>
          <p:nvPr/>
        </p:nvSpPr>
        <p:spPr>
          <a:xfrm flipV="1">
            <a:off x="8057770" y="5568089"/>
            <a:ext cx="230418" cy="518452"/>
          </a:xfrm>
          <a:prstGeom prst="line">
            <a:avLst/>
          </a:prstGeom>
          <a:ln w="3175">
            <a:solidFill>
              <a:srgbClr val="00477D"/>
            </a:solidFill>
            <a:tailEnd type="triangle"/>
          </a:ln>
        </p:spPr>
        <p:txBody>
          <a:bodyPr lIns="48767" tIns="48767" rIns="48767" bIns="48767"/>
          <a:lstStyle/>
          <a:p>
            <a:pPr algn="l" defTabSz="65024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3334048" y="2399724"/>
            <a:ext cx="5875853" cy="111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>
            <a:lvl1pPr algn="l" defTabSz="650240">
              <a:defRPr sz="3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Lavere oljepris og svekket krone</a:t>
            </a:r>
          </a:p>
        </p:txBody>
      </p:sp>
      <p:sp>
        <p:nvSpPr>
          <p:cNvPr id="257" name="Shape 257"/>
          <p:cNvSpPr/>
          <p:nvPr/>
        </p:nvSpPr>
        <p:spPr>
          <a:xfrm rot="16200000">
            <a:off x="1684665" y="4221926"/>
            <a:ext cx="2292358" cy="106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7432" tIns="27432" rIns="27432" bIns="27432">
            <a:normAutofit/>
          </a:bodyPr>
          <a:lstStyle/>
          <a:p>
            <a:pPr lvl="1" indent="72009" algn="l" defTabSz="1300480">
              <a:lnSpc>
                <a:spcPct val="72000"/>
              </a:lnSpc>
              <a:spcBef>
                <a:spcPts val="500"/>
              </a:spcBef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Råoljepris (Brent) USD per fat</a:t>
            </a:r>
            <a:endParaRPr sz="4400"/>
          </a:p>
        </p:txBody>
      </p:sp>
      <p:sp>
        <p:nvSpPr>
          <p:cNvPr id="258" name="Shape 258"/>
          <p:cNvSpPr/>
          <p:nvPr/>
        </p:nvSpPr>
        <p:spPr>
          <a:xfrm rot="16200000">
            <a:off x="9303378" y="4697627"/>
            <a:ext cx="1670585" cy="30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/>
          <a:p>
            <a:pPr lvl="1" indent="72009" algn="l" defTabSz="650240"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Kronekurs, KKI* </a:t>
            </a:r>
          </a:p>
        </p:txBody>
      </p:sp>
      <p:sp>
        <p:nvSpPr>
          <p:cNvPr id="259" name="Shape 259"/>
          <p:cNvSpPr/>
          <p:nvPr/>
        </p:nvSpPr>
        <p:spPr>
          <a:xfrm>
            <a:off x="7769741" y="6554003"/>
            <a:ext cx="5261114" cy="45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>
            <a:lvl1pPr algn="l" defTabSz="650240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algn="l" defTabSz="650240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</a:lstStyle>
          <a:p>
            <a:r>
              <a:t>Kilde: Macrobond og Norges bank</a:t>
            </a:r>
          </a:p>
          <a:p>
            <a:pPr lvl="1"/>
            <a:r>
              <a:t>*Veid mot våre viktigste handelspartnere</a:t>
            </a:r>
          </a:p>
        </p:txBody>
      </p:sp>
      <p:sp>
        <p:nvSpPr>
          <p:cNvPr id="260" name="Shape 260"/>
          <p:cNvSpPr/>
          <p:nvPr/>
        </p:nvSpPr>
        <p:spPr>
          <a:xfrm>
            <a:off x="4255749" y="3437335"/>
            <a:ext cx="1267342" cy="54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/>
          <a:p>
            <a:pPr algn="l" defTabSz="65024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Oljepris, </a:t>
            </a:r>
            <a:r>
              <a:rPr sz="1400"/>
              <a:t>venstre akse</a:t>
            </a:r>
          </a:p>
        </p:txBody>
      </p:sp>
      <p:sp>
        <p:nvSpPr>
          <p:cNvPr id="261" name="Shape 261"/>
          <p:cNvSpPr/>
          <p:nvPr/>
        </p:nvSpPr>
        <p:spPr>
          <a:xfrm>
            <a:off x="5407878" y="3609459"/>
            <a:ext cx="921703" cy="172820"/>
          </a:xfrm>
          <a:prstGeom prst="line">
            <a:avLst/>
          </a:prstGeom>
          <a:ln w="3175">
            <a:solidFill>
              <a:srgbClr val="00477D"/>
            </a:solidFill>
            <a:tailEnd type="triangle"/>
          </a:ln>
        </p:spPr>
        <p:txBody>
          <a:bodyPr lIns="48767" tIns="48767" rIns="48767" bIns="48767"/>
          <a:lstStyle/>
          <a:p>
            <a:pPr algn="l" defTabSz="65024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1433036" y="1420415"/>
            <a:ext cx="10446109" cy="12192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4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7080" y="3955097"/>
            <a:ext cx="7143195" cy="276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376" y="1671138"/>
            <a:ext cx="4268853" cy="6113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1662" y="-1"/>
            <a:ext cx="3233138" cy="2135919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xfrm>
            <a:off x="1177008" y="390596"/>
            <a:ext cx="8435620" cy="1364584"/>
          </a:xfrm>
          <a:prstGeom prst="rect">
            <a:avLst/>
          </a:prstGeom>
        </p:spPr>
        <p:txBody>
          <a:bodyPr/>
          <a:lstStyle>
            <a:lvl1pPr algn="l" defTabSz="351129">
              <a:defRPr sz="2764" b="1">
                <a:solidFill>
                  <a:srgbClr val="004980"/>
                </a:solidFill>
                <a:uFill>
                  <a:solidFill>
                    <a:srgbClr val="00498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Hvordan skal vi ta vare på mulighetene og behovene for verdiskaping og bosetting på kysten?</a:t>
            </a:r>
          </a:p>
        </p:txBody>
      </p:sp>
      <p:grpSp>
        <p:nvGrpSpPr>
          <p:cNvPr id="271" name="Group 271"/>
          <p:cNvGrpSpPr/>
          <p:nvPr/>
        </p:nvGrpSpPr>
        <p:grpSpPr>
          <a:xfrm>
            <a:off x="7120766" y="2561555"/>
            <a:ext cx="5040931" cy="3386192"/>
            <a:chOff x="0" y="0"/>
            <a:chExt cx="5040929" cy="3386190"/>
          </a:xfrm>
        </p:grpSpPr>
        <p:pic>
          <p:nvPicPr>
            <p:cNvPr id="270" name="image6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4609130" cy="28273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9" name="Bilde 268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040930" cy="3386192"/>
            </a:xfrm>
            <a:prstGeom prst="rect">
              <a:avLst/>
            </a:prstGeom>
            <a:effectLst/>
          </p:spPr>
        </p:pic>
      </p:grpSp>
      <p:grpSp>
        <p:nvGrpSpPr>
          <p:cNvPr id="274" name="Group 274"/>
          <p:cNvGrpSpPr/>
          <p:nvPr/>
        </p:nvGrpSpPr>
        <p:grpSpPr>
          <a:xfrm>
            <a:off x="1165930" y="2561556"/>
            <a:ext cx="5040314" cy="3369772"/>
            <a:chOff x="0" y="0"/>
            <a:chExt cx="5040312" cy="3369771"/>
          </a:xfrm>
        </p:grpSpPr>
        <p:pic>
          <p:nvPicPr>
            <p:cNvPr id="273" name="image7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4608513" cy="28109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2" name="Bilde 271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040313" cy="3369772"/>
            </a:xfrm>
            <a:prstGeom prst="rect">
              <a:avLst/>
            </a:prstGeom>
            <a:effectLst/>
          </p:spPr>
        </p:pic>
      </p:grpSp>
      <p:grpSp>
        <p:nvGrpSpPr>
          <p:cNvPr id="277" name="Group 277"/>
          <p:cNvGrpSpPr/>
          <p:nvPr/>
        </p:nvGrpSpPr>
        <p:grpSpPr>
          <a:xfrm>
            <a:off x="1165930" y="5941403"/>
            <a:ext cx="5040314" cy="3140168"/>
            <a:chOff x="0" y="0"/>
            <a:chExt cx="5040312" cy="3140167"/>
          </a:xfrm>
        </p:grpSpPr>
        <p:pic>
          <p:nvPicPr>
            <p:cNvPr id="276" name="image8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5900" y="139700"/>
              <a:ext cx="4608513" cy="25813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5" name="Bilde 274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040313" cy="3140168"/>
            </a:xfrm>
            <a:prstGeom prst="rect">
              <a:avLst/>
            </a:prstGeom>
            <a:effectLst/>
          </p:spPr>
        </p:pic>
      </p:grpSp>
      <p:grpSp>
        <p:nvGrpSpPr>
          <p:cNvPr id="280" name="Group 280"/>
          <p:cNvGrpSpPr/>
          <p:nvPr/>
        </p:nvGrpSpPr>
        <p:grpSpPr>
          <a:xfrm>
            <a:off x="7120767" y="5941403"/>
            <a:ext cx="5070173" cy="3140168"/>
            <a:chOff x="0" y="0"/>
            <a:chExt cx="5070171" cy="3140167"/>
          </a:xfrm>
        </p:grpSpPr>
        <p:pic>
          <p:nvPicPr>
            <p:cNvPr id="279" name="image9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15900" y="139700"/>
              <a:ext cx="4638372" cy="25813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8" name="Bilde 277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070172" cy="3140168"/>
            </a:xfrm>
            <a:prstGeom prst="rect">
              <a:avLst/>
            </a:prstGeom>
            <a:effectLst/>
          </p:spPr>
        </p:pic>
      </p:grpSp>
      <p:sp>
        <p:nvSpPr>
          <p:cNvPr id="281" name="Shape 281"/>
          <p:cNvSpPr/>
          <p:nvPr/>
        </p:nvSpPr>
        <p:spPr>
          <a:xfrm>
            <a:off x="8204789" y="6928550"/>
            <a:ext cx="3789222" cy="91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650240">
              <a:defRPr sz="5120" b="1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256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51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Mangfold</a:t>
            </a:r>
          </a:p>
        </p:txBody>
      </p:sp>
      <p:sp>
        <p:nvSpPr>
          <p:cNvPr id="282" name="Shape 282"/>
          <p:cNvSpPr/>
          <p:nvPr/>
        </p:nvSpPr>
        <p:spPr>
          <a:xfrm>
            <a:off x="1178631" y="6833460"/>
            <a:ext cx="501491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650240">
              <a:defRPr sz="5120" b="1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256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51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Maktspredning</a:t>
            </a:r>
          </a:p>
        </p:txBody>
      </p:sp>
      <p:sp>
        <p:nvSpPr>
          <p:cNvPr id="283" name="Shape 283"/>
          <p:cNvSpPr/>
          <p:nvPr/>
        </p:nvSpPr>
        <p:spPr>
          <a:xfrm>
            <a:off x="2041443" y="3635049"/>
            <a:ext cx="3686811" cy="13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120" b="1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2400" b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pPr>
            <a:r>
              <a:rPr sz="51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Kunnskap</a:t>
            </a:r>
          </a:p>
        </p:txBody>
      </p:sp>
      <p:sp>
        <p:nvSpPr>
          <p:cNvPr id="284" name="Shape 284"/>
          <p:cNvSpPr/>
          <p:nvPr/>
        </p:nvSpPr>
        <p:spPr>
          <a:xfrm>
            <a:off x="7252026" y="3635049"/>
            <a:ext cx="480765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650240">
              <a:defRPr sz="5120" b="1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Verdiskaping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3.jpeg" descr="villfis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8294" y="4667661"/>
            <a:ext cx="1915001" cy="4359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4.jpeg" descr="Verdiskaping basert på produktive hav i 20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9819" y="3815926"/>
            <a:ext cx="1929450" cy="4081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5.jpeg" descr="Satellit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87112" y="4668449"/>
            <a:ext cx="1933578" cy="4090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6.jpeg" descr="Skjermbilde 2013-04-05 kl. 12.52.3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7183" y="4148561"/>
            <a:ext cx="1920476" cy="4054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7.jpeg" descr="havbruk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74075" y="3362927"/>
            <a:ext cx="2051894" cy="4429132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>
            <a:off x="2393061" y="1809750"/>
            <a:ext cx="88536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Kom sjømatindustrimeldingen av seg selv?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xfrm>
            <a:off x="521505" y="890433"/>
            <a:ext cx="11832380" cy="83639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>
              <a:defRPr sz="5400"/>
            </a:pPr>
            <a:r>
              <a:rPr sz="4400"/>
              <a:t>Mandat</a:t>
            </a:r>
          </a:p>
        </p:txBody>
      </p:sp>
      <p:sp>
        <p:nvSpPr>
          <p:cNvPr id="294" name="Shape 294"/>
          <p:cNvSpPr>
            <a:spLocks noGrp="1"/>
          </p:cNvSpPr>
          <p:nvPr>
            <p:ph type="body" idx="1"/>
          </p:nvPr>
        </p:nvSpPr>
        <p:spPr>
          <a:xfrm>
            <a:off x="521506" y="2274983"/>
            <a:ext cx="11218161" cy="700766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800"/>
              </a:spcBef>
              <a:buSzTx/>
              <a:buNone/>
            </a:pPr>
            <a:r>
              <a:rPr sz="3400"/>
              <a:t>I mandatet defineres sjømatindustrien som den delen </a:t>
            </a:r>
            <a:r>
              <a:rPr sz="3400" i="1"/>
              <a:t>«...som begynner når råstoffet kommer på kaikanten/opp fra merd og frem til videreforedler eller sluttforbruker, i Norge eller i utlandet».</a:t>
            </a:r>
            <a:r>
              <a:rPr sz="3400"/>
              <a:t> </a:t>
            </a:r>
            <a:br>
              <a:rPr sz="3400"/>
            </a:br>
            <a:endParaRPr sz="3400"/>
          </a:p>
          <a:p>
            <a:pPr marL="0" indent="0">
              <a:spcBef>
                <a:spcPts val="800"/>
              </a:spcBef>
              <a:buSzTx/>
              <a:buNone/>
            </a:pPr>
            <a:r>
              <a:rPr sz="3400"/>
              <a:t>Utvalget mener det er nødvendig å anlegge et bredere syn på verdikjedene i sjømatnæringen og viser også til at mandatet sier at en skal </a:t>
            </a:r>
            <a:r>
              <a:rPr sz="3400" i="1"/>
              <a:t>«...foreslå tiltak for sjømatindustrien som kan bidra til at fiskeressursene anvendes på en måte som bidrar til høyest mulig verdiskaping gjennom hele verdikjeden.»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xfrm>
            <a:off x="3936176" y="2202864"/>
            <a:ext cx="11296182" cy="1979767"/>
          </a:xfrm>
          <a:prstGeom prst="rect">
            <a:avLst/>
          </a:prstGeom>
        </p:spPr>
        <p:txBody>
          <a:bodyPr/>
          <a:lstStyle/>
          <a:p>
            <a:pPr defTabSz="858316">
              <a:spcBef>
                <a:spcPts val="700"/>
              </a:spcBef>
              <a:defRPr sz="2904"/>
            </a:pPr>
            <a:r>
              <a:t>En konkurransekraftig sjømatindustri </a:t>
            </a:r>
          </a:p>
          <a:p>
            <a:pPr defTabSz="858316">
              <a:spcBef>
                <a:spcPts val="700"/>
              </a:spcBef>
              <a:defRPr sz="2904"/>
            </a:pPr>
            <a:r>
              <a:t>St.meld.10 2015-2016</a:t>
            </a:r>
          </a:p>
          <a:p>
            <a:pPr defTabSz="858316">
              <a:spcBef>
                <a:spcPts val="700"/>
              </a:spcBef>
              <a:defRPr sz="2904"/>
            </a:pPr>
            <a:endParaRPr/>
          </a:p>
        </p:txBody>
      </p:sp>
      <p:grpSp>
        <p:nvGrpSpPr>
          <p:cNvPr id="299" name="Group 299"/>
          <p:cNvGrpSpPr/>
          <p:nvPr/>
        </p:nvGrpSpPr>
        <p:grpSpPr>
          <a:xfrm>
            <a:off x="472784" y="3532763"/>
            <a:ext cx="14005000" cy="4991106"/>
            <a:chOff x="0" y="0"/>
            <a:chExt cx="14004999" cy="4991105"/>
          </a:xfrm>
        </p:grpSpPr>
        <p:sp>
          <p:nvSpPr>
            <p:cNvPr id="297" name="Shape 297"/>
            <p:cNvSpPr/>
            <p:nvPr/>
          </p:nvSpPr>
          <p:spPr>
            <a:xfrm>
              <a:off x="0" y="0"/>
              <a:ext cx="14005000" cy="499110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98" name="image4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574" b="7573"/>
            <a:stretch>
              <a:fillRect/>
            </a:stretch>
          </p:blipFill>
          <p:spPr>
            <a:xfrm>
              <a:off x="0" y="-1"/>
              <a:ext cx="14005000" cy="49911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r>
              <a:t>Vedtak gjort i Stortinget</a:t>
            </a:r>
          </a:p>
        </p:txBody>
      </p:sp>
      <p:sp>
        <p:nvSpPr>
          <p:cNvPr id="302" name="Shape 3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Strategi for utnyttelse av hele fisken</a:t>
            </a:r>
          </a:p>
          <a:p>
            <a:r>
              <a:t>Strategi for å skape helårlige arbeidsplasser </a:t>
            </a:r>
          </a:p>
          <a:p>
            <a:r>
              <a:t>Utredet flytting av kvoteårets start</a:t>
            </a:r>
          </a:p>
          <a:p>
            <a:r>
              <a:t>Nedsette en kommisjon som skal gjennomgå trålerne leveringsforpliktelser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5700"/>
            </a:lvl1pPr>
          </a:lstStyle>
          <a:p>
            <a:r>
              <a:t>To viktige utvalg som kommer til Stortinget etter hvert</a:t>
            </a:r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6" name="7E4FC644-03C2-4E38-A6D6-FA52A153391F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7505" y="4759754"/>
            <a:ext cx="5103990" cy="3827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94D36AED-EA80-4976-A385-4E03101E818B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4964" y="2966072"/>
            <a:ext cx="5095272" cy="3821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</Words>
  <Application>Microsoft Office PowerPoint</Application>
  <PresentationFormat>Egendefinert</PresentationFormat>
  <Paragraphs>48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Helvetica</vt:lpstr>
      <vt:lpstr>Helvetica Light</vt:lpstr>
      <vt:lpstr>Helvetica Neue</vt:lpstr>
      <vt:lpstr>Verdana</vt:lpstr>
      <vt:lpstr>Black</vt:lpstr>
      <vt:lpstr>PowerPoint-presentasjon</vt:lpstr>
      <vt:lpstr>PowerPoint-presentasjon</vt:lpstr>
      <vt:lpstr>PowerPoint-presentasjon</vt:lpstr>
      <vt:lpstr>Hvordan skal vi ta vare på mulighetene og behovene for verdiskaping og bosetting på kysten?</vt:lpstr>
      <vt:lpstr>PowerPoint-presentasjon</vt:lpstr>
      <vt:lpstr>Mandat</vt:lpstr>
      <vt:lpstr>PowerPoint-presentasjon</vt:lpstr>
      <vt:lpstr>Vedtak gjort i Stortinget</vt:lpstr>
      <vt:lpstr>To viktige utvalg som kommer til Stortinget etter hvert</vt:lpstr>
      <vt:lpstr>PowerPoint-presentasjon</vt:lpstr>
      <vt:lpstr>Handlingsregel for vekst</vt:lpstr>
      <vt:lpstr>Produksjonsområde</vt:lpstr>
      <vt:lpstr>Kunnskapsbasert forvaltningsmodell for bærekraftig vekst</vt:lpstr>
      <vt:lpstr>Inntekter fra Havbruksfondet</vt:lpstr>
      <vt:lpstr>Hva må til for at vi skal lykkes?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Gunnar Davidsson</dc:creator>
  <cp:lastModifiedBy>Gunnar Davidsson</cp:lastModifiedBy>
  <cp:revision>1</cp:revision>
  <dcterms:modified xsi:type="dcterms:W3CDTF">2016-10-31T08:42:25Z</dcterms:modified>
</cp:coreProperties>
</file>